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61" r:id="rId2"/>
    <p:sldId id="270" r:id="rId3"/>
    <p:sldId id="271" r:id="rId4"/>
    <p:sldId id="315" r:id="rId5"/>
    <p:sldId id="289" r:id="rId6"/>
    <p:sldId id="316" r:id="rId7"/>
    <p:sldId id="291" r:id="rId8"/>
    <p:sldId id="292" r:id="rId9"/>
    <p:sldId id="312" r:id="rId10"/>
    <p:sldId id="293" r:id="rId11"/>
    <p:sldId id="296" r:id="rId12"/>
    <p:sldId id="313" r:id="rId13"/>
    <p:sldId id="314" r:id="rId14"/>
    <p:sldId id="299" r:id="rId15"/>
    <p:sldId id="311" r:id="rId16"/>
    <p:sldId id="301" r:id="rId17"/>
    <p:sldId id="302" r:id="rId18"/>
    <p:sldId id="303" r:id="rId19"/>
    <p:sldId id="317" r:id="rId20"/>
    <p:sldId id="264" r:id="rId21"/>
  </p:sldIdLst>
  <p:sldSz cx="12192000" cy="6858000"/>
  <p:notesSz cx="6858000" cy="9144000"/>
  <p:embeddedFontLst>
    <p:embeddedFont>
      <p:font typeface="08서울남산체 M" panose="02020603020101020101" pitchFamily="18" charset="-127"/>
      <p:regular r:id="rId23"/>
    </p:embeddedFont>
    <p:embeddedFont>
      <p:font typeface="KoPub바탕체 Medium" panose="00000600000000000000" pitchFamily="2" charset="-127"/>
      <p:regular r:id="rId24"/>
    </p:embeddedFont>
    <p:embeddedFont>
      <p:font typeface="여기어때 잘난체" panose="020B0600000101010101" pitchFamily="50" charset="-127"/>
      <p:bold r:id="rId25"/>
    </p:embeddedFont>
    <p:embeddedFont>
      <p:font typeface="Cambria Math" panose="02040503050406030204" pitchFamily="18" charset="0"/>
      <p:regular r:id="rId26"/>
    </p:embeddedFont>
    <p:embeddedFont>
      <p:font typeface="KoPub돋움체 Medium" panose="00000600000000000000" pitchFamily="2" charset="-127"/>
      <p:regular r:id="rId27"/>
    </p:embeddedFont>
    <p:embeddedFont>
      <p:font typeface="KoPub바탕체 Light" panose="00000300000000000000" pitchFamily="2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카페24 아네모네" pitchFamily="2" charset="-127"/>
      <p:bold r:id="rId31"/>
    </p:embeddedFont>
    <p:embeddedFont>
      <p:font typeface="카페24 빛나는별" pitchFamily="2" charset="-127"/>
      <p:regular r:id="rId32"/>
    </p:embeddedFont>
    <p:embeddedFont>
      <p:font typeface="카페24 아네모네에어" pitchFamily="2" charset="-127"/>
      <p:regular r:id="rId33"/>
    </p:embeddedFont>
    <p:embeddedFont>
      <p:font typeface="KoPub돋움체 Light" panose="00000300000000000000" pitchFamily="2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7F0"/>
    <a:srgbClr val="D6DCE5"/>
    <a:srgbClr val="3273A9"/>
    <a:srgbClr val="FFF6DD"/>
    <a:srgbClr val="FEE7D3"/>
    <a:srgbClr val="FDDDCD"/>
    <a:srgbClr val="FFEEBD"/>
    <a:srgbClr val="ABE3EB"/>
    <a:srgbClr val="49C3D5"/>
    <a:srgbClr val="F58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5587" autoAdjust="0"/>
  </p:normalViewPr>
  <p:slideViewPr>
    <p:cSldViewPr snapToGrid="0">
      <p:cViewPr varScale="1">
        <p:scale>
          <a:sx n="90" d="100"/>
          <a:sy n="90" d="100"/>
        </p:scale>
        <p:origin x="25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081848735393853E-3"/>
          <c:y val="1.2047721494230395E-2"/>
          <c:w val="0.97881854765189702"/>
          <c:h val="0.7762244724023381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디지털정보화 역량 수준</c:v>
                </c:pt>
              </c:strCache>
            </c:strRef>
          </c:tx>
          <c:spPr>
            <a:solidFill>
              <a:srgbClr val="F5839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카페24 빛나는별" pitchFamily="2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일반국민</c:v>
                </c:pt>
                <c:pt idx="1">
                  <c:v>19세 이하</c:v>
                </c:pt>
                <c:pt idx="2">
                  <c:v>20대</c:v>
                </c:pt>
                <c:pt idx="3">
                  <c:v>30대</c:v>
                </c:pt>
                <c:pt idx="4">
                  <c:v>40대</c:v>
                </c:pt>
                <c:pt idx="5">
                  <c:v>50대</c:v>
                </c:pt>
                <c:pt idx="6">
                  <c:v>60대</c:v>
                </c:pt>
                <c:pt idx="7">
                  <c:v>70대 이상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100</c:v>
                </c:pt>
                <c:pt idx="1">
                  <c:v>121.2</c:v>
                </c:pt>
                <c:pt idx="2">
                  <c:v>134.1</c:v>
                </c:pt>
                <c:pt idx="3">
                  <c:v>133.5</c:v>
                </c:pt>
                <c:pt idx="4">
                  <c:v>118.4</c:v>
                </c:pt>
                <c:pt idx="5">
                  <c:v>95.1</c:v>
                </c:pt>
                <c:pt idx="6">
                  <c:v>59.8</c:v>
                </c:pt>
                <c:pt idx="7">
                  <c:v>14.9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63-47C6-A1AF-7BE0972898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디지털정보화 활용 수준 (단위 : %)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KoPubWorld바탕체 Light" panose="00000300000000000000" pitchFamily="2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일반국민</c:v>
                </c:pt>
                <c:pt idx="1">
                  <c:v>19세 이하</c:v>
                </c:pt>
                <c:pt idx="2">
                  <c:v>20대</c:v>
                </c:pt>
                <c:pt idx="3">
                  <c:v>30대</c:v>
                </c:pt>
                <c:pt idx="4">
                  <c:v>40대</c:v>
                </c:pt>
                <c:pt idx="5">
                  <c:v>50대</c:v>
                </c:pt>
                <c:pt idx="6">
                  <c:v>60대</c:v>
                </c:pt>
                <c:pt idx="7">
                  <c:v>70대 이상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100</c:v>
                </c:pt>
                <c:pt idx="1">
                  <c:v>106.9</c:v>
                </c:pt>
                <c:pt idx="2">
                  <c:v>124.1</c:v>
                </c:pt>
                <c:pt idx="3">
                  <c:v>121.1</c:v>
                </c:pt>
                <c:pt idx="4">
                  <c:v>111.1</c:v>
                </c:pt>
                <c:pt idx="5">
                  <c:v>102.2</c:v>
                </c:pt>
                <c:pt idx="6">
                  <c:v>85.6</c:v>
                </c:pt>
                <c:pt idx="7">
                  <c:v>29.7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63-47C6-A1AF-7BE09728988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279974639"/>
        <c:axId val="1279975887"/>
      </c:barChart>
      <c:catAx>
        <c:axId val="12799746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바탕체 Medium" panose="00000600000000000000" pitchFamily="2" charset="-127"/>
                <a:cs typeface="+mn-cs"/>
              </a:defRPr>
            </a:pPr>
            <a:endParaRPr lang="ko-KR"/>
          </a:p>
        </c:txPr>
        <c:crossAx val="1279975887"/>
        <c:crosses val="autoZero"/>
        <c:auto val="1"/>
        <c:lblAlgn val="ctr"/>
        <c:lblOffset val="100"/>
        <c:noMultiLvlLbl val="0"/>
      </c:catAx>
      <c:valAx>
        <c:axId val="127997588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79974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1874678042289735E-2"/>
          <c:y val="0.9157049673858505"/>
          <c:w val="0.89999988890028693"/>
          <c:h val="8.42950326141495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KoPubWorld바탕체 Medium" panose="00000600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7AB0A-5CAA-4244-8387-475EBA4ED9BF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80C00-7913-4EA0-B75A-2F2AD228B9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746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C84F-D286-4DD7-AB73-FB32F2FEA5B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1EEF-5E47-4685-B33D-D9CE1B032A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710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C84F-D286-4DD7-AB73-FB32F2FEA5B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1EEF-5E47-4685-B33D-D9CE1B032A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07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C84F-D286-4DD7-AB73-FB32F2FEA5B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1EEF-5E47-4685-B33D-D9CE1B032A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843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C84F-D286-4DD7-AB73-FB32F2FEA5B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1EEF-5E47-4685-B33D-D9CE1B032A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088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C84F-D286-4DD7-AB73-FB32F2FEA5B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1EEF-5E47-4685-B33D-D9CE1B032A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09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C84F-D286-4DD7-AB73-FB32F2FEA5B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1EEF-5E47-4685-B33D-D9CE1B032A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390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C84F-D286-4DD7-AB73-FB32F2FEA5B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1EEF-5E47-4685-B33D-D9CE1B032A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15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C84F-D286-4DD7-AB73-FB32F2FEA5B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1EEF-5E47-4685-B33D-D9CE1B032A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786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C84F-D286-4DD7-AB73-FB32F2FEA5B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1EEF-5E47-4685-B33D-D9CE1B032A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109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C84F-D286-4DD7-AB73-FB32F2FEA5B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1EEF-5E47-4685-B33D-D9CE1B032A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7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C84F-D286-4DD7-AB73-FB32F2FEA5B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1EEF-5E47-4685-B33D-D9CE1B032A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47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BC84F-D286-4DD7-AB73-FB32F2FEA5B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B1EEF-5E47-4685-B33D-D9CE1B032A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25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hyperlink" Target="https://github.com/vuski/admdongkor" TargetMode="External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microsoft.com/office/2007/relationships/hdphoto" Target="../media/hdphoto4.wdp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2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-223197" y="1921488"/>
            <a:ext cx="13127108" cy="3440915"/>
          </a:xfrm>
          <a:prstGeom prst="ellipse">
            <a:avLst/>
          </a:prstGeom>
          <a:solidFill>
            <a:srgbClr val="FBE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004447"/>
            <a:ext cx="12192000" cy="2887420"/>
          </a:xfrm>
          <a:prstGeom prst="rect">
            <a:avLst/>
          </a:prstGeom>
          <a:solidFill>
            <a:srgbClr val="FBE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5087797" y="3729735"/>
            <a:ext cx="2027448" cy="2015809"/>
            <a:chOff x="894945" y="3845274"/>
            <a:chExt cx="496110" cy="493262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8" name="눈물 방울 27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99082" y="4512545"/>
            <a:ext cx="11028551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F1556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고령층을 위한 디지털배움터 최적 입지 선정</a:t>
            </a:r>
            <a:endParaRPr lang="ko-KR" altLang="en-US" sz="4400" dirty="0">
              <a:solidFill>
                <a:srgbClr val="F1556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00" b="97300" l="3250" r="95400">
                        <a14:foregroundMark x1="27800" y1="32200" x2="27800" y2="32200"/>
                        <a14:foregroundMark x1="30550" y1="12950" x2="30550" y2="12950"/>
                        <a14:foregroundMark x1="15650" y1="28000" x2="15650" y2="28000"/>
                        <a14:foregroundMark x1="39550" y1="41450" x2="39550" y2="41450"/>
                        <a14:foregroundMark x1="25850" y1="44800" x2="25850" y2="44800"/>
                        <a14:foregroundMark x1="77150" y1="35450" x2="77150" y2="35450"/>
                        <a14:foregroundMark x1="75100" y1="41550" x2="75100" y2="41550"/>
                        <a14:foregroundMark x1="67300" y1="15850" x2="67300" y2="15850"/>
                        <a14:foregroundMark x1="13950" y1="28000" x2="13950" y2="28000"/>
                        <a14:foregroundMark x1="66800" y1="15150" x2="66800" y2="15150"/>
                        <a14:foregroundMark x1="73800" y1="67650" x2="73800" y2="67650"/>
                        <a14:foregroundMark x1="61750" y1="84200" x2="61750" y2="84200"/>
                        <a14:foregroundMark x1="16150" y1="73250" x2="16150" y2="73250"/>
                        <a14:foregroundMark x1="22250" y1="63900" x2="22250" y2="63900"/>
                        <a14:foregroundMark x1="26950" y1="59000" x2="26950" y2="59000"/>
                        <a14:foregroundMark x1="38450" y1="72200" x2="38450" y2="72200"/>
                        <a14:foregroundMark x1="37850" y1="81550" x2="37850" y2="81550"/>
                        <a14:foregroundMark x1="36650" y1="86250" x2="36650" y2="86250"/>
                        <a14:foregroundMark x1="22500" y1="81800" x2="22500" y2="81800"/>
                        <a14:foregroundMark x1="24550" y1="88150" x2="24550" y2="88150"/>
                        <a14:foregroundMark x1="18650" y1="89000" x2="18650" y2="89000"/>
                        <a14:foregroundMark x1="22600" y1="78100" x2="22600" y2="78100"/>
                        <a14:foregroundMark x1="61900" y1="88050" x2="61900" y2="88050"/>
                        <a14:foregroundMark x1="87700" y1="88050" x2="87700" y2="88050"/>
                        <a14:foregroundMark x1="90000" y1="73750" x2="90000" y2="73750"/>
                        <a14:foregroundMark x1="72100" y1="45400" x2="72100" y2="45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" t="49729" r="-1989" b="-362"/>
          <a:stretch/>
        </p:blipFill>
        <p:spPr>
          <a:xfrm>
            <a:off x="6045200" y="594842"/>
            <a:ext cx="6439930" cy="32607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00" b="97300" l="3250" r="95400">
                        <a14:foregroundMark x1="27800" y1="32200" x2="27800" y2="32200"/>
                        <a14:foregroundMark x1="30550" y1="12950" x2="30550" y2="12950"/>
                        <a14:foregroundMark x1="15650" y1="28000" x2="15650" y2="28000"/>
                        <a14:foregroundMark x1="39550" y1="41450" x2="39550" y2="41450"/>
                        <a14:foregroundMark x1="25850" y1="44800" x2="25850" y2="44800"/>
                        <a14:foregroundMark x1="77150" y1="35450" x2="77150" y2="35450"/>
                        <a14:foregroundMark x1="75100" y1="41550" x2="75100" y2="41550"/>
                        <a14:foregroundMark x1="67300" y1="15850" x2="67300" y2="15850"/>
                        <a14:foregroundMark x1="13950" y1="28000" x2="13950" y2="28000"/>
                        <a14:foregroundMark x1="66800" y1="15150" x2="66800" y2="15150"/>
                        <a14:foregroundMark x1="73800" y1="67650" x2="73800" y2="67650"/>
                        <a14:foregroundMark x1="61750" y1="84200" x2="61750" y2="84200"/>
                        <a14:foregroundMark x1="16150" y1="73250" x2="16150" y2="73250"/>
                        <a14:foregroundMark x1="22250" y1="63900" x2="22250" y2="63900"/>
                        <a14:foregroundMark x1="26950" y1="59000" x2="26950" y2="59000"/>
                        <a14:foregroundMark x1="38450" y1="72200" x2="38450" y2="72200"/>
                        <a14:foregroundMark x1="37850" y1="81550" x2="37850" y2="81550"/>
                        <a14:foregroundMark x1="36650" y1="86250" x2="36650" y2="86250"/>
                        <a14:foregroundMark x1="22500" y1="81800" x2="22500" y2="81800"/>
                        <a14:foregroundMark x1="24550" y1="88150" x2="24550" y2="88150"/>
                        <a14:foregroundMark x1="18650" y1="89000" x2="18650" y2="89000"/>
                        <a14:foregroundMark x1="22600" y1="78100" x2="22600" y2="78100"/>
                        <a14:foregroundMark x1="61900" y1="88050" x2="61900" y2="88050"/>
                        <a14:foregroundMark x1="87700" y1="88050" x2="87700" y2="88050"/>
                        <a14:foregroundMark x1="90000" y1="73750" x2="90000" y2="73750"/>
                        <a14:foregroundMark x1="72100" y1="45400" x2="72100" y2="45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181"/>
          <a:stretch/>
        </p:blipFill>
        <p:spPr>
          <a:xfrm>
            <a:off x="-220361" y="268930"/>
            <a:ext cx="6637638" cy="33068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8755" y="3842611"/>
            <a:ext cx="4274489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카페24 빛나는별" pitchFamily="2" charset="-127"/>
                <a:ea typeface="카페24 빛나는별" pitchFamily="2" charset="-127"/>
              </a:rPr>
              <a:t>디지털 소외계층 없는 서울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카페24 빛나는별" pitchFamily="2" charset="-127"/>
              <a:ea typeface="카페24 빛나는별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956399" y="3907603"/>
            <a:ext cx="280705" cy="279094"/>
            <a:chOff x="894945" y="3845274"/>
            <a:chExt cx="496110" cy="493262"/>
          </a:xfrm>
        </p:grpSpPr>
        <p:sp>
          <p:nvSpPr>
            <p:cNvPr id="14" name="눈물 방울 13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solidFill>
              <a:srgbClr val="F58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solidFill>
              <a:srgbClr val="FBE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772067" y="2903747"/>
            <a:ext cx="280705" cy="279094"/>
            <a:chOff x="894945" y="3845274"/>
            <a:chExt cx="496110" cy="493262"/>
          </a:xfrm>
        </p:grpSpPr>
        <p:sp>
          <p:nvSpPr>
            <p:cNvPr id="18" name="눈물 방울 17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solidFill>
              <a:srgbClr val="F58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solidFill>
              <a:srgbClr val="FBE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79969" y="5935323"/>
            <a:ext cx="280705" cy="279094"/>
            <a:chOff x="894945" y="3845274"/>
            <a:chExt cx="496110" cy="493262"/>
          </a:xfrm>
        </p:grpSpPr>
        <p:sp>
          <p:nvSpPr>
            <p:cNvPr id="21" name="눈물 방울 20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solidFill>
              <a:srgbClr val="F58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solidFill>
              <a:srgbClr val="FBE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00668" y="6139604"/>
            <a:ext cx="280705" cy="279094"/>
            <a:chOff x="894945" y="3845274"/>
            <a:chExt cx="496110" cy="493262"/>
          </a:xfrm>
        </p:grpSpPr>
        <p:sp>
          <p:nvSpPr>
            <p:cNvPr id="24" name="눈물 방울 23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solidFill>
              <a:srgbClr val="F58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solidFill>
              <a:srgbClr val="FBE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l="14667" t="19333" r="67083" b="73408"/>
          <a:stretch/>
        </p:blipFill>
        <p:spPr>
          <a:xfrm>
            <a:off x="41881" y="34597"/>
            <a:ext cx="1668780" cy="37338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997199" y="5266882"/>
            <a:ext cx="8669867" cy="351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600" b="1" dirty="0">
                <a:solidFill>
                  <a:srgbClr val="595959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The elderly in Seoul. A solution to the phenomenon of digital </a:t>
            </a:r>
            <a:r>
              <a:rPr lang="en-US" altLang="ko-KR" sz="1600" b="1" dirty="0" smtClean="0">
                <a:solidFill>
                  <a:srgbClr val="595959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alienation</a:t>
            </a:r>
            <a:endParaRPr lang="en-US" altLang="ko-KR" sz="1600" dirty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400" b="98200" l="0" r="98700">
                        <a14:foregroundMark x1="24350" y1="82500" x2="24350" y2="8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485" r="47087"/>
          <a:stretch/>
        </p:blipFill>
        <p:spPr>
          <a:xfrm>
            <a:off x="1810750" y="174863"/>
            <a:ext cx="1797866" cy="93489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100" b="71200" l="450" r="96650">
                        <a14:foregroundMark x1="76700" y1="60000" x2="76700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09" t="51230" r="-314" b="29641"/>
          <a:stretch/>
        </p:blipFill>
        <p:spPr>
          <a:xfrm>
            <a:off x="9708233" y="34597"/>
            <a:ext cx="1172878" cy="60960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00" b="25900" l="9950" r="95500">
                        <a14:foregroundMark x1="75600" y1="11200" x2="75600" y2="1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5" t="3673" r="217" b="71619"/>
          <a:stretch/>
        </p:blipFill>
        <p:spPr>
          <a:xfrm>
            <a:off x="9660530" y="3001521"/>
            <a:ext cx="3188307" cy="78740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400" b="98200" l="0" r="98700">
                        <a14:foregroundMark x1="24350" y1="82500" x2="24350" y2="8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405" t="72485" r="-48"/>
          <a:stretch/>
        </p:blipFill>
        <p:spPr>
          <a:xfrm>
            <a:off x="3323095" y="-59470"/>
            <a:ext cx="1516847" cy="93489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100" b="71200" l="450" r="96650">
                        <a14:foregroundMark x1="76700" y1="60000" x2="76700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" t="51230" r="36713" b="29641"/>
          <a:stretch/>
        </p:blipFill>
        <p:spPr>
          <a:xfrm>
            <a:off x="10651727" y="64753"/>
            <a:ext cx="2008343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335280" y="291710"/>
            <a:ext cx="11562080" cy="6352930"/>
          </a:xfrm>
          <a:prstGeom prst="roundRect">
            <a:avLst>
              <a:gd name="adj" fmla="val 2005"/>
            </a:avLst>
          </a:prstGeom>
          <a:pattFill prst="smGrid">
            <a:fgClr>
              <a:srgbClr val="FBE7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178707" y="469186"/>
            <a:ext cx="4583695" cy="963412"/>
          </a:xfrm>
          <a:prstGeom prst="roundRect">
            <a:avLst>
              <a:gd name="adj" fmla="val 2005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42589"/>
              </p:ext>
            </p:extLst>
          </p:nvPr>
        </p:nvGraphicFramePr>
        <p:xfrm>
          <a:off x="1661759" y="2302453"/>
          <a:ext cx="9123312" cy="2592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433">
                  <a:extLst>
                    <a:ext uri="{9D8B030D-6E8A-4147-A177-3AD203B41FA5}">
                      <a16:colId xmlns:a16="http://schemas.microsoft.com/office/drawing/2014/main" val="2476670895"/>
                    </a:ext>
                  </a:extLst>
                </a:gridCol>
                <a:gridCol w="1696720">
                  <a:extLst>
                    <a:ext uri="{9D8B030D-6E8A-4147-A177-3AD203B41FA5}">
                      <a16:colId xmlns:a16="http://schemas.microsoft.com/office/drawing/2014/main" val="3300879544"/>
                    </a:ext>
                  </a:extLst>
                </a:gridCol>
                <a:gridCol w="1544503">
                  <a:extLst>
                    <a:ext uri="{9D8B030D-6E8A-4147-A177-3AD203B41FA5}">
                      <a16:colId xmlns:a16="http://schemas.microsoft.com/office/drawing/2014/main" val="2179963857"/>
                    </a:ext>
                  </a:extLst>
                </a:gridCol>
                <a:gridCol w="1520552">
                  <a:extLst>
                    <a:ext uri="{9D8B030D-6E8A-4147-A177-3AD203B41FA5}">
                      <a16:colId xmlns:a16="http://schemas.microsoft.com/office/drawing/2014/main" val="1621499363"/>
                    </a:ext>
                  </a:extLst>
                </a:gridCol>
                <a:gridCol w="1520552">
                  <a:extLst>
                    <a:ext uri="{9D8B030D-6E8A-4147-A177-3AD203B41FA5}">
                      <a16:colId xmlns:a16="http://schemas.microsoft.com/office/drawing/2014/main" val="2115545828"/>
                    </a:ext>
                  </a:extLst>
                </a:gridCol>
                <a:gridCol w="1520552">
                  <a:extLst>
                    <a:ext uri="{9D8B030D-6E8A-4147-A177-3AD203B41FA5}">
                      <a16:colId xmlns:a16="http://schemas.microsoft.com/office/drawing/2014/main" val="1162162490"/>
                    </a:ext>
                  </a:extLst>
                </a:gridCol>
              </a:tblGrid>
              <a:tr h="335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행정동명</a:t>
                      </a:r>
                      <a:endParaRPr lang="en-US" altLang="ko-KR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65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세 </a:t>
                      </a:r>
                      <a:r>
                        <a:rPr lang="ko-KR" altLang="en-US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이상 </a:t>
                      </a:r>
                      <a:endParaRPr lang="en-US" altLang="ko-KR" sz="16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고령층 거주인구</a:t>
                      </a:r>
                      <a:endParaRPr lang="en-US" altLang="ko-KR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독거노인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인구</a:t>
                      </a:r>
                      <a:endParaRPr lang="en-US" altLang="ko-KR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평균소득</a:t>
                      </a:r>
                      <a:endParaRPr lang="en-US" altLang="ko-KR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65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세 </a:t>
                      </a:r>
                      <a:r>
                        <a:rPr lang="ko-KR" altLang="en-US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이상 </a:t>
                      </a:r>
                      <a:endParaRPr lang="en-US" altLang="ko-KR" sz="16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남여비율</a:t>
                      </a:r>
                      <a:endParaRPr lang="ko-KR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디지털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endParaRPr lang="en-US" altLang="ko-KR" sz="16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소외지수</a:t>
                      </a:r>
                      <a:endParaRPr lang="en-US" altLang="ko-KR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51558"/>
                  </a:ext>
                </a:extLst>
              </a:tr>
              <a:tr h="335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바탕체 Light" panose="00000300000000000000" pitchFamily="2" charset="-127"/>
                          <a:ea typeface="KoPub바탕체 Light" panose="00000300000000000000" pitchFamily="2" charset="-127"/>
                        </a:rPr>
                        <a:t>청운 효자동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2136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436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4344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0.704473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0.93495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035478"/>
                  </a:ext>
                </a:extLst>
              </a:tr>
              <a:tr h="335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바탕체 Light" panose="00000300000000000000" pitchFamily="2" charset="-127"/>
                          <a:ea typeface="KoPub바탕체 Light" panose="00000300000000000000" pitchFamily="2" charset="-127"/>
                        </a:rPr>
                        <a:t>사직동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1740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617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4728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0.771894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0.53016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902471"/>
                  </a:ext>
                </a:extLst>
              </a:tr>
              <a:tr h="335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바탕체 Light" panose="00000300000000000000" pitchFamily="2" charset="-127"/>
                          <a:ea typeface="KoPub바탕체 Light" panose="00000300000000000000" pitchFamily="2" charset="-127"/>
                        </a:rPr>
                        <a:t>삼청동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607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733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4166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0.737143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0.042646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84450"/>
                  </a:ext>
                </a:extLst>
              </a:tr>
              <a:tr h="335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바탕체 Light" panose="00000300000000000000" pitchFamily="2" charset="-127"/>
                          <a:ea typeface="KoPub바탕체 Light" panose="00000300000000000000" pitchFamily="2" charset="-127"/>
                        </a:rPr>
                        <a:t>부암동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1765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797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4292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0.792089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0.128481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319693"/>
                  </a:ext>
                </a:extLst>
              </a:tr>
              <a:tr h="335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바탕체 Light" panose="00000300000000000000" pitchFamily="2" charset="-127"/>
                          <a:ea typeface="KoPub바탕체 Light" panose="00000300000000000000" pitchFamily="2" charset="-127"/>
                        </a:rPr>
                        <a:t>…</a:t>
                      </a:r>
                      <a:endParaRPr lang="ko-KR" altLang="en-US" sz="1400" dirty="0">
                        <a:latin typeface="KoPub바탕체 Light" panose="00000300000000000000" pitchFamily="2" charset="-127"/>
                        <a:ea typeface="KoPub바탕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298593"/>
                  </a:ext>
                </a:extLst>
              </a:tr>
              <a:tr h="335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바탕체 Light" panose="00000300000000000000" pitchFamily="2" charset="-127"/>
                          <a:ea typeface="KoPub바탕체 Light" panose="00000300000000000000" pitchFamily="2" charset="-127"/>
                        </a:rPr>
                        <a:t>평창동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3381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758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4840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0.760063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0.318044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54315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6080" y="402589"/>
            <a:ext cx="573024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최우선 행정동 결정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4667" t="19333" r="67083" b="73408"/>
          <a:stretch/>
        </p:blipFill>
        <p:spPr>
          <a:xfrm>
            <a:off x="10904706" y="-1646"/>
            <a:ext cx="1279188" cy="2862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6080" y="364979"/>
            <a:ext cx="19960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분석과정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 및 방법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362996" y="175489"/>
            <a:ext cx="280705" cy="279094"/>
            <a:chOff x="894945" y="3845274"/>
            <a:chExt cx="496110" cy="493262"/>
          </a:xfrm>
        </p:grpSpPr>
        <p:sp>
          <p:nvSpPr>
            <p:cNvPr id="17" name="눈물 방울 16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solidFill>
              <a:srgbClr val="F58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solidFill>
              <a:srgbClr val="FBE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503348" y="272609"/>
            <a:ext cx="280705" cy="279094"/>
            <a:chOff x="894945" y="3845274"/>
            <a:chExt cx="496110" cy="493262"/>
          </a:xfrm>
        </p:grpSpPr>
        <p:sp>
          <p:nvSpPr>
            <p:cNvPr id="20" name="눈물 방울 19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solidFill>
              <a:srgbClr val="F58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solidFill>
              <a:srgbClr val="FBE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FB05EB4-63FB-4859-857B-0B052C368D06}"/>
              </a:ext>
            </a:extLst>
          </p:cNvPr>
          <p:cNvSpPr/>
          <p:nvPr/>
        </p:nvSpPr>
        <p:spPr>
          <a:xfrm>
            <a:off x="2972175" y="2206207"/>
            <a:ext cx="1743502" cy="2845586"/>
          </a:xfrm>
          <a:prstGeom prst="rect">
            <a:avLst/>
          </a:prstGeom>
          <a:noFill/>
          <a:ln w="38100">
            <a:solidFill>
              <a:srgbClr val="F155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9C7615-2214-4BF8-ABCF-928F825420A5}"/>
              </a:ext>
            </a:extLst>
          </p:cNvPr>
          <p:cNvSpPr/>
          <p:nvPr/>
        </p:nvSpPr>
        <p:spPr>
          <a:xfrm>
            <a:off x="6312317" y="2206207"/>
            <a:ext cx="1383631" cy="2845586"/>
          </a:xfrm>
          <a:prstGeom prst="rect">
            <a:avLst/>
          </a:prstGeom>
          <a:noFill/>
          <a:ln w="38100">
            <a:solidFill>
              <a:srgbClr val="F155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7301138" y="608527"/>
            <a:ext cx="4792793" cy="963412"/>
            <a:chOff x="7313664" y="754929"/>
            <a:chExt cx="4792793" cy="963412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7313664" y="754929"/>
              <a:ext cx="4583695" cy="963412"/>
            </a:xfrm>
            <a:prstGeom prst="roundRect">
              <a:avLst>
                <a:gd name="adj" fmla="val 2005"/>
              </a:avLst>
            </a:prstGeom>
            <a:solidFill>
              <a:srgbClr val="F5839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내용 개체 틀 2"/>
            <p:cNvSpPr txBox="1">
              <a:spLocks/>
            </p:cNvSpPr>
            <p:nvPr/>
          </p:nvSpPr>
          <p:spPr>
            <a:xfrm>
              <a:off x="7361177" y="824588"/>
              <a:ext cx="3817701" cy="3982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000" dirty="0" smtClean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Q. </a:t>
              </a:r>
              <a:r>
                <a:rPr lang="ko-KR" altLang="en-US" sz="2000" dirty="0" smtClean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클러스터링이란</a:t>
              </a:r>
              <a:r>
                <a:rPr lang="en-US" altLang="ko-KR" sz="2000" dirty="0" smtClean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?</a:t>
              </a:r>
              <a:endParaRPr lang="ko-KR" altLang="en-US" sz="2000" dirty="0"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E86B9C-64B0-47D7-BA3A-31A340D6ED92}"/>
                </a:ext>
              </a:extLst>
            </p:cNvPr>
            <p:cNvSpPr txBox="1"/>
            <p:nvPr/>
          </p:nvSpPr>
          <p:spPr>
            <a:xfrm>
              <a:off x="7390213" y="1159573"/>
              <a:ext cx="47162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주어진 </a:t>
              </a:r>
              <a:r>
                <a:rPr lang="ko-KR" altLang="en-US" sz="1400" dirty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데이터들을 특성에 따라 유사한 것으로 묶음으로써 각 </a:t>
              </a:r>
              <a:r>
                <a:rPr lang="ko-KR" altLang="en-US" sz="1400" dirty="0" smtClean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유형별 특징을 </a:t>
              </a:r>
              <a:r>
                <a:rPr lang="ko-KR" altLang="en-US" sz="1400" dirty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분석하는 기법이다</a:t>
              </a:r>
              <a:r>
                <a:rPr lang="en-US" altLang="ko-KR" sz="1400" dirty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.</a:t>
              </a: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81DB32D-DF08-4214-B88C-9D239B9A6F05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3161284" y="5062021"/>
            <a:ext cx="81308" cy="306106"/>
          </a:xfrm>
          <a:prstGeom prst="line">
            <a:avLst/>
          </a:prstGeom>
          <a:ln w="38100">
            <a:solidFill>
              <a:srgbClr val="F155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5D4B6ED-A4CD-4DDA-BBCA-2352FB048A52}"/>
              </a:ext>
            </a:extLst>
          </p:cNvPr>
          <p:cNvSpPr/>
          <p:nvPr/>
        </p:nvSpPr>
        <p:spPr>
          <a:xfrm>
            <a:off x="6433678" y="5368127"/>
            <a:ext cx="5110622" cy="1105357"/>
          </a:xfrm>
          <a:prstGeom prst="rect">
            <a:avLst/>
          </a:prstGeom>
          <a:solidFill>
            <a:srgbClr val="FBE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위계적 회귀분석 결과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가장 높은 </a:t>
            </a:r>
            <a:r>
              <a:rPr lang="el-GR" altLang="ko-KR" sz="1600" dirty="0" smtClean="0">
                <a:solidFill>
                  <a:schemeClr val="tx1"/>
                </a:solidFill>
              </a:rPr>
              <a:t>β</a:t>
            </a:r>
            <a:r>
              <a:rPr lang="ko-KR" altLang="en-US" sz="1600" dirty="0" smtClean="0">
                <a:solidFill>
                  <a:schemeClr val="tx1"/>
                </a:solidFill>
              </a:rPr>
              <a:t>값을 가지는 변수 </a:t>
            </a:r>
            <a:r>
              <a:rPr lang="en-US" altLang="ko-KR" sz="1600" dirty="0" smtClean="0">
                <a:solidFill>
                  <a:schemeClr val="tx1"/>
                </a:solidFill>
              </a:rPr>
              <a:t>‘</a:t>
            </a:r>
            <a:r>
              <a:rPr lang="ko-KR" altLang="en-US" sz="1600" dirty="0" smtClean="0">
                <a:solidFill>
                  <a:schemeClr val="tx1"/>
                </a:solidFill>
              </a:rPr>
              <a:t>경제수준</a:t>
            </a:r>
            <a:r>
              <a:rPr lang="en-US" altLang="ko-KR" sz="1600" dirty="0" smtClean="0">
                <a:solidFill>
                  <a:schemeClr val="tx1"/>
                </a:solidFill>
              </a:rPr>
              <a:t>’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김수경 외 </a:t>
            </a:r>
            <a:r>
              <a:rPr lang="en-US" altLang="ko-KR" sz="1400" dirty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인</a:t>
            </a:r>
            <a:r>
              <a:rPr lang="en-US" altLang="ko-KR" sz="1400" dirty="0" smtClean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2020, </a:t>
            </a:r>
            <a:r>
              <a:rPr lang="ko-KR" altLang="en-US" sz="1400" b="0" i="0" u="none" strike="noStrike" baseline="0" dirty="0" err="1" smtClean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중고령자의</a:t>
            </a:r>
            <a:r>
              <a:rPr lang="ko-KR" altLang="en-US" sz="1400" b="0" i="0" u="none" strike="noStrike" baseline="0" dirty="0" smtClean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sz="1400" b="0" i="0" u="none" strike="noStrike" baseline="0" dirty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디지털정보역량수준 </a:t>
            </a:r>
            <a:endParaRPr lang="en-US" altLang="ko-KR" sz="1400" b="0" i="0" u="none" strike="noStrike" baseline="0" dirty="0" smtClean="0">
              <a:solidFill>
                <a:schemeClr val="tx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pPr algn="ctr"/>
            <a:r>
              <a:rPr lang="ko-KR" altLang="en-US" sz="1400" b="0" i="0" u="none" strike="noStrike" baseline="0" dirty="0" err="1" smtClean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예측요인</a:t>
            </a:r>
            <a:r>
              <a:rPr lang="ko-KR" altLang="en-US" sz="1400" b="0" i="0" u="none" strike="noStrike" baseline="0" dirty="0" smtClean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분석 </a:t>
            </a:r>
            <a:r>
              <a:rPr lang="en-US" altLang="ko-KR" sz="1400" b="0" i="0" u="none" strike="noStrike" baseline="0" dirty="0" smtClean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400" b="0" i="0" u="none" strike="noStrike" baseline="0" dirty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성별 차이를 </a:t>
            </a:r>
            <a:r>
              <a:rPr lang="ko-KR" altLang="en-US" sz="1400" b="0" i="0" u="none" strike="noStrike" baseline="0" dirty="0" smtClean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중심으로</a:t>
            </a:r>
            <a:r>
              <a:rPr lang="en-US" altLang="ko-KR" sz="1400" dirty="0" smtClean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)</a:t>
            </a:r>
            <a:endParaRPr lang="en-US" altLang="ko-KR" sz="1400" dirty="0">
              <a:solidFill>
                <a:schemeClr val="tx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924F9B5-FA6E-4B8B-BD46-E2D7432943D4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7029532" y="5062021"/>
            <a:ext cx="1959457" cy="306106"/>
          </a:xfrm>
          <a:prstGeom prst="line">
            <a:avLst/>
          </a:prstGeom>
          <a:ln w="38100">
            <a:solidFill>
              <a:srgbClr val="F155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481124" y="1743095"/>
            <a:ext cx="113477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차원의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저주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Curse of Dimensionality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방지를 위해 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4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개의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변수 중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65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세 이상 고령층 </a:t>
            </a:r>
            <a:r>
              <a:rPr lang="ko-KR" altLang="en-US" sz="16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거주인구와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평균소득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개의 변수로 </a:t>
            </a:r>
            <a:r>
              <a:rPr lang="ko-KR" altLang="en-US" sz="1600" b="1" dirty="0" err="1">
                <a:solidFill>
                  <a:srgbClr val="F1556A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클러스터링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진행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D4B6ED-A4CD-4DDA-BBCA-2352FB048A52}"/>
              </a:ext>
            </a:extLst>
          </p:cNvPr>
          <p:cNvSpPr/>
          <p:nvPr/>
        </p:nvSpPr>
        <p:spPr>
          <a:xfrm>
            <a:off x="625023" y="5368127"/>
            <a:ext cx="5072522" cy="1105357"/>
          </a:xfrm>
          <a:prstGeom prst="rect">
            <a:avLst/>
          </a:prstGeom>
          <a:solidFill>
            <a:srgbClr val="FBE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로지스틱</a:t>
            </a:r>
            <a:r>
              <a:rPr lang="ko-KR" altLang="en-US" sz="1600" dirty="0" smtClean="0">
                <a:solidFill>
                  <a:schemeClr val="tx1"/>
                </a:solidFill>
              </a:rPr>
              <a:t> 회귀분석 결과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통계적으로 가장 유의미한 영향을 주는 변수 </a:t>
            </a:r>
            <a:r>
              <a:rPr lang="en-US" altLang="ko-KR" sz="1600" dirty="0" smtClean="0">
                <a:solidFill>
                  <a:schemeClr val="tx1"/>
                </a:solidFill>
              </a:rPr>
              <a:t>‘</a:t>
            </a:r>
            <a:r>
              <a:rPr lang="ko-KR" altLang="en-US" sz="1600" dirty="0" smtClean="0">
                <a:solidFill>
                  <a:schemeClr val="tx1"/>
                </a:solidFill>
              </a:rPr>
              <a:t>나이</a:t>
            </a:r>
            <a:r>
              <a:rPr lang="en-US" altLang="ko-KR" sz="1600" dirty="0" smtClean="0">
                <a:solidFill>
                  <a:schemeClr val="tx1"/>
                </a:solidFill>
              </a:rPr>
              <a:t>’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(</a:t>
            </a:r>
            <a:r>
              <a:rPr lang="ko-KR" altLang="en-US" sz="1400" dirty="0" err="1" smtClean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남궁현경</a:t>
            </a:r>
            <a:r>
              <a:rPr lang="ko-KR" altLang="en-US" sz="1400" dirty="0" smtClean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외 </a:t>
            </a:r>
            <a:r>
              <a:rPr lang="en-US" altLang="ko-KR" sz="1400" dirty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인</a:t>
            </a:r>
            <a:r>
              <a:rPr lang="en-US" altLang="ko-KR" sz="1400" dirty="0" smtClean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2017, </a:t>
            </a:r>
            <a:r>
              <a:rPr lang="ko-KR" altLang="en-US" sz="1400" b="0" i="0" u="none" strike="noStrike" baseline="0" dirty="0" smtClean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서울시 고령자의 정보격차 </a:t>
            </a:r>
            <a:endParaRPr lang="en-US" altLang="ko-KR" sz="1400" b="0" i="0" u="none" strike="noStrike" baseline="0" dirty="0" smtClean="0">
              <a:solidFill>
                <a:schemeClr val="tx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pPr algn="ctr"/>
            <a:r>
              <a:rPr lang="ko-KR" altLang="en-US" sz="1400" b="0" i="0" u="none" strike="noStrike" baseline="0" dirty="0" smtClean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관련 요인에 관한 연구</a:t>
            </a:r>
            <a:r>
              <a:rPr lang="en-US" altLang="ko-KR" sz="1400" dirty="0" smtClean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)</a:t>
            </a:r>
            <a:endParaRPr lang="en-US" altLang="ko-KR" sz="1400" dirty="0">
              <a:solidFill>
                <a:schemeClr val="tx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03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모서리가 둥근 직사각형 51"/>
          <p:cNvSpPr/>
          <p:nvPr/>
        </p:nvSpPr>
        <p:spPr>
          <a:xfrm>
            <a:off x="335280" y="291710"/>
            <a:ext cx="11562080" cy="6352930"/>
          </a:xfrm>
          <a:prstGeom prst="roundRect">
            <a:avLst>
              <a:gd name="adj" fmla="val 2005"/>
            </a:avLst>
          </a:prstGeom>
          <a:pattFill prst="smGrid">
            <a:fgClr>
              <a:srgbClr val="FBE7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822824" y="459155"/>
            <a:ext cx="4990235" cy="784971"/>
          </a:xfrm>
          <a:prstGeom prst="roundRect">
            <a:avLst>
              <a:gd name="adj" fmla="val 2005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6939209" y="583209"/>
            <a:ext cx="4968608" cy="746453"/>
          </a:xfrm>
          <a:prstGeom prst="roundRect">
            <a:avLst>
              <a:gd name="adj" fmla="val 2005"/>
            </a:avLst>
          </a:prstGeom>
          <a:solidFill>
            <a:srgbClr val="F5839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6080" y="402589"/>
            <a:ext cx="573024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최우선 행정동 결정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4667" t="19333" r="67083" b="73408"/>
          <a:stretch/>
        </p:blipFill>
        <p:spPr>
          <a:xfrm>
            <a:off x="10904706" y="-1646"/>
            <a:ext cx="1279188" cy="2862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6080" y="364979"/>
            <a:ext cx="19960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분석과정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 및 방법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282693" y="1534887"/>
            <a:ext cx="2965275" cy="455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Elbow </a:t>
            </a:r>
            <a:r>
              <a:rPr lang="ko-KR" altLang="en-US" sz="20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기법 </a:t>
            </a:r>
            <a:r>
              <a:rPr lang="ko-KR" altLang="en-US" sz="2000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사용결과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362996" y="175489"/>
            <a:ext cx="280705" cy="279094"/>
            <a:chOff x="894945" y="3845274"/>
            <a:chExt cx="496110" cy="493262"/>
          </a:xfrm>
        </p:grpSpPr>
        <p:sp>
          <p:nvSpPr>
            <p:cNvPr id="17" name="눈물 방울 16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solidFill>
              <a:srgbClr val="F58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solidFill>
              <a:srgbClr val="FBE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내용 개체 틀 4">
            <a:extLst>
              <a:ext uri="{FF2B5EF4-FFF2-40B4-BE49-F238E27FC236}">
                <a16:creationId xmlns:a16="http://schemas.microsoft.com/office/drawing/2014/main" id="{FCEAA443-ABDD-497C-88D7-CD54011E0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687" y="1934829"/>
            <a:ext cx="3462668" cy="230799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2CC781A-06CD-4B2C-BA2E-B4472EB3AE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5" r="3898" b="5570"/>
          <a:stretch/>
        </p:blipFill>
        <p:spPr>
          <a:xfrm>
            <a:off x="3102077" y="1793899"/>
            <a:ext cx="3262198" cy="2451184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7CD38D0E-B493-44B5-BE8F-1ADA344059B9}"/>
              </a:ext>
            </a:extLst>
          </p:cNvPr>
          <p:cNvSpPr/>
          <p:nvPr/>
        </p:nvSpPr>
        <p:spPr>
          <a:xfrm>
            <a:off x="9022928" y="3156098"/>
            <a:ext cx="292701" cy="307298"/>
          </a:xfrm>
          <a:prstGeom prst="ellipse">
            <a:avLst/>
          </a:prstGeom>
          <a:noFill/>
          <a:ln w="28575">
            <a:solidFill>
              <a:srgbClr val="F155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F8EA1E8-FC3F-4E24-A02F-4D362DEB9D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8992" r="-1" b="5789"/>
          <a:stretch/>
        </p:blipFill>
        <p:spPr>
          <a:xfrm>
            <a:off x="3055891" y="4298685"/>
            <a:ext cx="3308384" cy="232563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B3CF4A5-0EDA-40AC-806D-D4E52626E9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5"/>
          <a:stretch/>
        </p:blipFill>
        <p:spPr>
          <a:xfrm>
            <a:off x="7762685" y="4301276"/>
            <a:ext cx="3462668" cy="2296139"/>
          </a:xfrm>
          <a:prstGeom prst="rect">
            <a:avLst/>
          </a:prstGeom>
        </p:spPr>
      </p:pic>
      <p:sp>
        <p:nvSpPr>
          <p:cNvPr id="37" name="화살표: 오른쪽 13">
            <a:extLst>
              <a:ext uri="{FF2B5EF4-FFF2-40B4-BE49-F238E27FC236}">
                <a16:creationId xmlns:a16="http://schemas.microsoft.com/office/drawing/2014/main" id="{C1EBF26A-475C-423C-B969-2521479A9863}"/>
              </a:ext>
            </a:extLst>
          </p:cNvPr>
          <p:cNvSpPr/>
          <p:nvPr/>
        </p:nvSpPr>
        <p:spPr>
          <a:xfrm rot="10800000">
            <a:off x="6844099" y="5158368"/>
            <a:ext cx="438763" cy="565484"/>
          </a:xfrm>
          <a:prstGeom prst="rightArrow">
            <a:avLst/>
          </a:prstGeom>
          <a:solidFill>
            <a:srgbClr val="F5839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7063480" y="655312"/>
            <a:ext cx="5151876" cy="816178"/>
            <a:chOff x="7365132" y="905456"/>
            <a:chExt cx="4775727" cy="915399"/>
          </a:xfrm>
        </p:grpSpPr>
        <p:sp>
          <p:nvSpPr>
            <p:cNvPr id="42" name="내용 개체 틀 2"/>
            <p:cNvSpPr txBox="1">
              <a:spLocks/>
            </p:cNvSpPr>
            <p:nvPr/>
          </p:nvSpPr>
          <p:spPr>
            <a:xfrm>
              <a:off x="7365132" y="905456"/>
              <a:ext cx="3817701" cy="3982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000" dirty="0" smtClean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Q. Elbow </a:t>
              </a:r>
              <a:r>
                <a:rPr lang="ko-KR" altLang="en-US" sz="2000" dirty="0" smtClean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기법이란</a:t>
              </a:r>
              <a:r>
                <a:rPr lang="en-US" altLang="ko-KR" sz="2000" dirty="0" smtClean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?</a:t>
              </a:r>
              <a:endParaRPr lang="ko-KR" altLang="en-US" sz="2000" dirty="0"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BE86B9C-64B0-47D7-BA3A-31A340D6ED92}"/>
                </a:ext>
              </a:extLst>
            </p:cNvPr>
            <p:cNvSpPr txBox="1"/>
            <p:nvPr/>
          </p:nvSpPr>
          <p:spPr>
            <a:xfrm>
              <a:off x="7365132" y="1297635"/>
              <a:ext cx="4775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클러스터링</a:t>
              </a:r>
              <a:r>
                <a:rPr lang="ko-KR" altLang="en-US" sz="1400" dirty="0" smtClean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 알고리즘의 적정 클러스터 수를 찾아주는 기법이다</a:t>
              </a:r>
              <a:r>
                <a:rPr lang="en-US" altLang="ko-KR" sz="1400" dirty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.</a:t>
              </a: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7CD38D0E-B493-44B5-BE8F-1ADA344059B9}"/>
              </a:ext>
            </a:extLst>
          </p:cNvPr>
          <p:cNvSpPr/>
          <p:nvPr/>
        </p:nvSpPr>
        <p:spPr>
          <a:xfrm>
            <a:off x="8727962" y="5560068"/>
            <a:ext cx="292701" cy="307298"/>
          </a:xfrm>
          <a:prstGeom prst="ellipse">
            <a:avLst/>
          </a:prstGeom>
          <a:noFill/>
          <a:ln w="28575">
            <a:solidFill>
              <a:srgbClr val="F155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21077" y="2096179"/>
            <a:ext cx="1795312" cy="1795312"/>
            <a:chOff x="750048" y="4354727"/>
            <a:chExt cx="1795312" cy="1795312"/>
          </a:xfrm>
        </p:grpSpPr>
        <p:sp>
          <p:nvSpPr>
            <p:cNvPr id="4" name="타원 3"/>
            <p:cNvSpPr/>
            <p:nvPr/>
          </p:nvSpPr>
          <p:spPr>
            <a:xfrm>
              <a:off x="750048" y="4354727"/>
              <a:ext cx="1795312" cy="1795312"/>
            </a:xfrm>
            <a:prstGeom prst="ellipse">
              <a:avLst/>
            </a:prstGeom>
            <a:noFill/>
            <a:ln w="25400">
              <a:solidFill>
                <a:srgbClr val="F155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71280" y="4657745"/>
              <a:ext cx="1774080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i="1" dirty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K-</a:t>
              </a:r>
              <a:r>
                <a:rPr lang="en-US" altLang="ko-KR" i="1" dirty="0" err="1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medoids</a:t>
              </a:r>
              <a:endParaRPr lang="en-US" altLang="ko-KR" i="1" dirty="0"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  <a:p>
              <a:pPr algn="ctr"/>
              <a:r>
                <a:rPr lang="ko-KR" altLang="en-US" sz="1200" kern="0" dirty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할당된 군집을 기반으로 새로운 중심을 계산하는데 중심점을 군집 내부 점들 좌표의 중앙 값으로 한다</a:t>
              </a:r>
              <a:endPara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33519" y="4603979"/>
            <a:ext cx="1795312" cy="1795312"/>
            <a:chOff x="758424" y="2033856"/>
            <a:chExt cx="1795312" cy="1795312"/>
          </a:xfrm>
        </p:grpSpPr>
        <p:sp>
          <p:nvSpPr>
            <p:cNvPr id="5" name="직사각형 4"/>
            <p:cNvSpPr/>
            <p:nvPr/>
          </p:nvSpPr>
          <p:spPr>
            <a:xfrm>
              <a:off x="794672" y="2347504"/>
              <a:ext cx="1750688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i="1" dirty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K-means</a:t>
              </a:r>
            </a:p>
            <a:p>
              <a:pPr algn="ctr"/>
              <a:r>
                <a:rPr lang="ko-KR" altLang="en-US" sz="1200" kern="0" dirty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할당된 군집을 기반으로 새로운 중심을 계산하는데 중심점을 군집 내부 점들 좌표의 평균으로 한다</a:t>
              </a:r>
              <a:r>
                <a:rPr lang="en-US" altLang="ko-KR" sz="1200" kern="0" dirty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</a:p>
            <a:p>
              <a:pPr algn="ctr"/>
              <a:endPara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758424" y="2033856"/>
              <a:ext cx="1795312" cy="1795312"/>
            </a:xfrm>
            <a:prstGeom prst="ellipse">
              <a:avLst/>
            </a:prstGeom>
            <a:noFill/>
            <a:ln w="25400">
              <a:solidFill>
                <a:srgbClr val="F155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내용 개체 틀 2"/>
          <p:cNvSpPr txBox="1">
            <a:spLocks/>
          </p:cNvSpPr>
          <p:nvPr/>
        </p:nvSpPr>
        <p:spPr>
          <a:xfrm>
            <a:off x="856108" y="1503624"/>
            <a:ext cx="2965275" cy="455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클러스터링</a:t>
            </a:r>
            <a:r>
              <a:rPr lang="ko-KR" altLang="en-US" sz="20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모델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7" name="화살표: 오른쪽 13">
            <a:extLst>
              <a:ext uri="{FF2B5EF4-FFF2-40B4-BE49-F238E27FC236}">
                <a16:creationId xmlns:a16="http://schemas.microsoft.com/office/drawing/2014/main" id="{C1EBF26A-475C-423C-B969-2521479A9863}"/>
              </a:ext>
            </a:extLst>
          </p:cNvPr>
          <p:cNvSpPr/>
          <p:nvPr/>
        </p:nvSpPr>
        <p:spPr>
          <a:xfrm rot="10800000">
            <a:off x="6844099" y="2699411"/>
            <a:ext cx="438763" cy="565484"/>
          </a:xfrm>
          <a:prstGeom prst="rightArrow">
            <a:avLst/>
          </a:prstGeom>
          <a:solidFill>
            <a:srgbClr val="F5839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E86B9C-64B0-47D7-BA3A-31A340D6ED92}"/>
              </a:ext>
            </a:extLst>
          </p:cNvPr>
          <p:cNvSpPr txBox="1"/>
          <p:nvPr/>
        </p:nvSpPr>
        <p:spPr>
          <a:xfrm>
            <a:off x="9114672" y="2911025"/>
            <a:ext cx="735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1556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K = 4</a:t>
            </a:r>
            <a:endParaRPr lang="en-US" altLang="ko-KR" sz="1100" dirty="0">
              <a:solidFill>
                <a:srgbClr val="F1556A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E86B9C-64B0-47D7-BA3A-31A340D6ED92}"/>
              </a:ext>
            </a:extLst>
          </p:cNvPr>
          <p:cNvSpPr txBox="1"/>
          <p:nvPr/>
        </p:nvSpPr>
        <p:spPr>
          <a:xfrm>
            <a:off x="8904010" y="5341968"/>
            <a:ext cx="735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1556A"/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K = 3</a:t>
            </a:r>
            <a:endParaRPr lang="en-US" altLang="ko-KR" sz="1100" dirty="0">
              <a:solidFill>
                <a:srgbClr val="F1556A"/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503348" y="272609"/>
            <a:ext cx="280705" cy="279094"/>
            <a:chOff x="894945" y="3845274"/>
            <a:chExt cx="496110" cy="493262"/>
          </a:xfrm>
        </p:grpSpPr>
        <p:sp>
          <p:nvSpPr>
            <p:cNvPr id="41" name="눈물 방울 40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solidFill>
              <a:srgbClr val="F58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solidFill>
              <a:srgbClr val="FBE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818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모서리가 둥근 직사각형 51"/>
          <p:cNvSpPr/>
          <p:nvPr/>
        </p:nvSpPr>
        <p:spPr>
          <a:xfrm>
            <a:off x="335280" y="251061"/>
            <a:ext cx="11562080" cy="6421035"/>
          </a:xfrm>
          <a:prstGeom prst="roundRect">
            <a:avLst>
              <a:gd name="adj" fmla="val 2005"/>
            </a:avLst>
          </a:prstGeom>
          <a:pattFill prst="smGrid">
            <a:fgClr>
              <a:srgbClr val="FBE7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5" name="표 13">
            <a:extLst>
              <a:ext uri="{FF2B5EF4-FFF2-40B4-BE49-F238E27FC236}">
                <a16:creationId xmlns:a16="http://schemas.microsoft.com/office/drawing/2014/main" id="{056AE985-6EA5-454F-9D78-8A2E7FFCF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472285"/>
              </p:ext>
            </p:extLst>
          </p:nvPr>
        </p:nvGraphicFramePr>
        <p:xfrm>
          <a:off x="595135" y="2052878"/>
          <a:ext cx="6645923" cy="18653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72095">
                  <a:extLst>
                    <a:ext uri="{9D8B030D-6E8A-4147-A177-3AD203B41FA5}">
                      <a16:colId xmlns:a16="http://schemas.microsoft.com/office/drawing/2014/main" val="2250001233"/>
                    </a:ext>
                  </a:extLst>
                </a:gridCol>
                <a:gridCol w="1244780">
                  <a:extLst>
                    <a:ext uri="{9D8B030D-6E8A-4147-A177-3AD203B41FA5}">
                      <a16:colId xmlns:a16="http://schemas.microsoft.com/office/drawing/2014/main" val="4171433428"/>
                    </a:ext>
                  </a:extLst>
                </a:gridCol>
                <a:gridCol w="1106086">
                  <a:extLst>
                    <a:ext uri="{9D8B030D-6E8A-4147-A177-3AD203B41FA5}">
                      <a16:colId xmlns:a16="http://schemas.microsoft.com/office/drawing/2014/main" val="2983902062"/>
                    </a:ext>
                  </a:extLst>
                </a:gridCol>
                <a:gridCol w="1107654">
                  <a:extLst>
                    <a:ext uri="{9D8B030D-6E8A-4147-A177-3AD203B41FA5}">
                      <a16:colId xmlns:a16="http://schemas.microsoft.com/office/drawing/2014/main" val="629029870"/>
                    </a:ext>
                  </a:extLst>
                </a:gridCol>
                <a:gridCol w="1107654">
                  <a:extLst>
                    <a:ext uri="{9D8B030D-6E8A-4147-A177-3AD203B41FA5}">
                      <a16:colId xmlns:a16="http://schemas.microsoft.com/office/drawing/2014/main" val="1290373681"/>
                    </a:ext>
                  </a:extLst>
                </a:gridCol>
                <a:gridCol w="1107654">
                  <a:extLst>
                    <a:ext uri="{9D8B030D-6E8A-4147-A177-3AD203B41FA5}">
                      <a16:colId xmlns:a16="http://schemas.microsoft.com/office/drawing/2014/main" val="699145880"/>
                    </a:ext>
                  </a:extLst>
                </a:gridCol>
              </a:tblGrid>
              <a:tr h="408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Cluster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65</a:t>
                      </a:r>
                      <a:r>
                        <a:rPr lang="ko-KR" altLang="en-US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세 이상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고령층 </a:t>
                      </a:r>
                      <a:r>
                        <a:rPr lang="ko-KR" altLang="en-US" sz="105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거주인구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독거노인 인구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평균소득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65</a:t>
                      </a:r>
                      <a:r>
                        <a:rPr lang="ko-KR" altLang="en-US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세 이상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남여비율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디지털</a:t>
                      </a:r>
                      <a:r>
                        <a:rPr lang="en-US" altLang="ko-KR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endParaRPr lang="en-US" altLang="ko-KR" sz="105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소외지수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25461"/>
                  </a:ext>
                </a:extLst>
              </a:tr>
              <a:tr h="363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0.656177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0.351989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0.176302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0.180414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+mn-cs"/>
                        </a:rPr>
                        <a:t>0.695381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835595"/>
                  </a:ext>
                </a:extLst>
              </a:tr>
              <a:tr h="363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0.433831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0.351189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0.263544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0.184585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0.488508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777819"/>
                  </a:ext>
                </a:extLst>
              </a:tr>
              <a:tr h="363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0.353948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0.359373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0.566356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0.225167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0.373516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547291"/>
                  </a:ext>
                </a:extLst>
              </a:tr>
              <a:tr h="363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3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0.265278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0.349904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0.176742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0.202870</a:t>
                      </a:r>
                      <a:endParaRPr lang="ko-KR" altLang="en-US" sz="1400" dirty="0" smtClean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0.354251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235143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6079" y="402589"/>
            <a:ext cx="11408523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최우선 행정동 결정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-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클러스터별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 결과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4667" t="19333" r="67083" b="73408"/>
          <a:stretch/>
        </p:blipFill>
        <p:spPr>
          <a:xfrm>
            <a:off x="10904706" y="-1646"/>
            <a:ext cx="1279188" cy="2862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6080" y="364979"/>
            <a:ext cx="19960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분석과정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 및 방법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362996" y="175489"/>
            <a:ext cx="280705" cy="279094"/>
            <a:chOff x="894945" y="3845274"/>
            <a:chExt cx="496110" cy="493262"/>
          </a:xfrm>
        </p:grpSpPr>
        <p:sp>
          <p:nvSpPr>
            <p:cNvPr id="17" name="눈물 방울 16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solidFill>
              <a:srgbClr val="F58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solidFill>
              <a:srgbClr val="FBE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4B3AEF2-4123-4193-9A8F-5031109F4CA5}"/>
              </a:ext>
            </a:extLst>
          </p:cNvPr>
          <p:cNvSpPr txBox="1"/>
          <p:nvPr/>
        </p:nvSpPr>
        <p:spPr>
          <a:xfrm>
            <a:off x="538220" y="1699058"/>
            <a:ext cx="6697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K-</a:t>
            </a:r>
            <a:r>
              <a:rPr lang="en-US" altLang="ko-KR" sz="1600" i="1" dirty="0" err="1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medoids</a:t>
            </a:r>
            <a:r>
              <a:rPr lang="en-US" altLang="ko-KR" sz="1600" i="1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en-US" altLang="ko-KR" sz="1600" i="1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Clustering (</a:t>
            </a:r>
            <a:r>
              <a:rPr lang="ko-KR" altLang="en-US" sz="1600" i="1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정규화</a:t>
            </a:r>
            <a:r>
              <a:rPr lang="en-US" altLang="ko-KR" sz="1600" i="1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)</a:t>
            </a:r>
            <a:endParaRPr lang="ko-KR" altLang="en-US" sz="1600" i="1" dirty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D8E490-9741-4AFF-893C-891D9A80C7B2}"/>
              </a:ext>
            </a:extLst>
          </p:cNvPr>
          <p:cNvSpPr txBox="1"/>
          <p:nvPr/>
        </p:nvSpPr>
        <p:spPr>
          <a:xfrm>
            <a:off x="535943" y="4402414"/>
            <a:ext cx="6699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K-means </a:t>
            </a:r>
            <a:r>
              <a:rPr lang="en-US" altLang="ko-KR" sz="1600" i="1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Clustering </a:t>
            </a:r>
            <a:r>
              <a:rPr lang="en-US" altLang="ko-KR" sz="1600" i="1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(</a:t>
            </a:r>
            <a:r>
              <a:rPr lang="ko-KR" altLang="en-US" sz="1600" i="1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정규화</a:t>
            </a:r>
            <a:r>
              <a:rPr lang="en-US" altLang="ko-KR" sz="1600" i="1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)</a:t>
            </a:r>
            <a:endParaRPr lang="ko-KR" altLang="en-US" sz="1600" i="1" dirty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A8D283-F9B6-4DE9-8377-5328C93C3A44}"/>
              </a:ext>
            </a:extLst>
          </p:cNvPr>
          <p:cNvSpPr/>
          <p:nvPr/>
        </p:nvSpPr>
        <p:spPr>
          <a:xfrm>
            <a:off x="538220" y="2427432"/>
            <a:ext cx="6760504" cy="369332"/>
          </a:xfrm>
          <a:prstGeom prst="rect">
            <a:avLst/>
          </a:prstGeom>
          <a:noFill/>
          <a:ln w="38100">
            <a:solidFill>
              <a:srgbClr val="F58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E62C9F7-3B59-4707-AFD8-F22906AC2233}"/>
              </a:ext>
            </a:extLst>
          </p:cNvPr>
          <p:cNvCxnSpPr>
            <a:cxnSpLocks/>
          </p:cNvCxnSpPr>
          <p:nvPr/>
        </p:nvCxnSpPr>
        <p:spPr>
          <a:xfrm>
            <a:off x="7297710" y="2612098"/>
            <a:ext cx="838583" cy="0"/>
          </a:xfrm>
          <a:prstGeom prst="straightConnector1">
            <a:avLst/>
          </a:prstGeom>
          <a:ln w="38100">
            <a:solidFill>
              <a:srgbClr val="F58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8">
            <a:extLst>
              <a:ext uri="{FF2B5EF4-FFF2-40B4-BE49-F238E27FC236}">
                <a16:creationId xmlns:a16="http://schemas.microsoft.com/office/drawing/2014/main" id="{B095AF83-4CAA-4C5D-AB1A-7A6DA777DD99}"/>
              </a:ext>
            </a:extLst>
          </p:cNvPr>
          <p:cNvSpPr/>
          <p:nvPr/>
        </p:nvSpPr>
        <p:spPr>
          <a:xfrm>
            <a:off x="8139382" y="3316728"/>
            <a:ext cx="3292254" cy="794451"/>
          </a:xfrm>
          <a:prstGeom prst="roundRect">
            <a:avLst>
              <a:gd name="adj" fmla="val 2005"/>
            </a:avLst>
          </a:prstGeom>
          <a:solidFill>
            <a:srgbClr val="FBE7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모서리가 둥근 직사각형 8">
            <a:extLst>
              <a:ext uri="{FF2B5EF4-FFF2-40B4-BE49-F238E27FC236}">
                <a16:creationId xmlns:a16="http://schemas.microsoft.com/office/drawing/2014/main" id="{416BCE91-952C-44B0-B394-9AB4551A16D3}"/>
              </a:ext>
            </a:extLst>
          </p:cNvPr>
          <p:cNvSpPr/>
          <p:nvPr/>
        </p:nvSpPr>
        <p:spPr>
          <a:xfrm>
            <a:off x="8136293" y="1797765"/>
            <a:ext cx="3295343" cy="1484009"/>
          </a:xfrm>
          <a:prstGeom prst="roundRect">
            <a:avLst>
              <a:gd name="adj" fmla="val 2005"/>
            </a:avLst>
          </a:prstGeom>
          <a:solidFill>
            <a:srgbClr val="F5839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6" name="표 13">
            <a:extLst>
              <a:ext uri="{FF2B5EF4-FFF2-40B4-BE49-F238E27FC236}">
                <a16:creationId xmlns:a16="http://schemas.microsoft.com/office/drawing/2014/main" id="{056AE985-6EA5-454F-9D78-8A2E7FFCF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658068"/>
              </p:ext>
            </p:extLst>
          </p:nvPr>
        </p:nvGraphicFramePr>
        <p:xfrm>
          <a:off x="589833" y="4753165"/>
          <a:ext cx="6645923" cy="132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72095">
                  <a:extLst>
                    <a:ext uri="{9D8B030D-6E8A-4147-A177-3AD203B41FA5}">
                      <a16:colId xmlns:a16="http://schemas.microsoft.com/office/drawing/2014/main" val="2250001233"/>
                    </a:ext>
                  </a:extLst>
                </a:gridCol>
                <a:gridCol w="1244780">
                  <a:extLst>
                    <a:ext uri="{9D8B030D-6E8A-4147-A177-3AD203B41FA5}">
                      <a16:colId xmlns:a16="http://schemas.microsoft.com/office/drawing/2014/main" val="4171433428"/>
                    </a:ext>
                  </a:extLst>
                </a:gridCol>
                <a:gridCol w="1106086">
                  <a:extLst>
                    <a:ext uri="{9D8B030D-6E8A-4147-A177-3AD203B41FA5}">
                      <a16:colId xmlns:a16="http://schemas.microsoft.com/office/drawing/2014/main" val="2983902062"/>
                    </a:ext>
                  </a:extLst>
                </a:gridCol>
                <a:gridCol w="1107654">
                  <a:extLst>
                    <a:ext uri="{9D8B030D-6E8A-4147-A177-3AD203B41FA5}">
                      <a16:colId xmlns:a16="http://schemas.microsoft.com/office/drawing/2014/main" val="629029870"/>
                    </a:ext>
                  </a:extLst>
                </a:gridCol>
                <a:gridCol w="1107654">
                  <a:extLst>
                    <a:ext uri="{9D8B030D-6E8A-4147-A177-3AD203B41FA5}">
                      <a16:colId xmlns:a16="http://schemas.microsoft.com/office/drawing/2014/main" val="1290373681"/>
                    </a:ext>
                  </a:extLst>
                </a:gridCol>
                <a:gridCol w="1107654">
                  <a:extLst>
                    <a:ext uri="{9D8B030D-6E8A-4147-A177-3AD203B41FA5}">
                      <a16:colId xmlns:a16="http://schemas.microsoft.com/office/drawing/2014/main" val="699145880"/>
                    </a:ext>
                  </a:extLst>
                </a:gridCol>
              </a:tblGrid>
              <a:tr h="218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Cluster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65</a:t>
                      </a:r>
                      <a:r>
                        <a:rPr lang="ko-KR" altLang="en-US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세 이상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고령층 </a:t>
                      </a:r>
                      <a:r>
                        <a:rPr lang="ko-KR" altLang="en-US" sz="105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거주인구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독거노인 인구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평균소득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65</a:t>
                      </a:r>
                      <a:r>
                        <a:rPr lang="ko-KR" altLang="en-US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세 이상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남여비율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디지털</a:t>
                      </a:r>
                      <a:r>
                        <a:rPr lang="en-US" altLang="ko-KR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endParaRPr lang="en-US" altLang="ko-KR" sz="105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소외지수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25461"/>
                  </a:ext>
                </a:extLst>
              </a:tr>
              <a:tr h="194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0.642375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0.354117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0.194028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0.181408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0.681558</a:t>
                      </a:r>
                      <a:endParaRPr lang="ko-KR" altLang="en-US" sz="1400" dirty="0">
                        <a:highlight>
                          <a:srgbClr val="FFFF00"/>
                        </a:highlight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835595"/>
                  </a:ext>
                </a:extLst>
              </a:tr>
              <a:tr h="194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0.367079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0.359991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0.545177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0.223431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0.388566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777819"/>
                  </a:ext>
                </a:extLst>
              </a:tr>
              <a:tr h="256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0.335772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0.348188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0.205247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0.192286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0.410778</a:t>
                      </a:r>
                      <a:endParaRPr lang="ko-KR" altLang="en-US" sz="14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547291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2D1113-3B20-4F90-8B7B-9B36E7B2AD68}"/>
              </a:ext>
            </a:extLst>
          </p:cNvPr>
          <p:cNvSpPr/>
          <p:nvPr/>
        </p:nvSpPr>
        <p:spPr>
          <a:xfrm>
            <a:off x="539493" y="5150780"/>
            <a:ext cx="6759231" cy="319953"/>
          </a:xfrm>
          <a:prstGeom prst="rect">
            <a:avLst/>
          </a:prstGeom>
          <a:noFill/>
          <a:ln w="38100">
            <a:solidFill>
              <a:srgbClr val="F58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B3AEF2-4123-4193-9A8F-5031109F4CA5}"/>
              </a:ext>
            </a:extLst>
          </p:cNvPr>
          <p:cNvSpPr txBox="1"/>
          <p:nvPr/>
        </p:nvSpPr>
        <p:spPr>
          <a:xfrm>
            <a:off x="8193959" y="1867407"/>
            <a:ext cx="31907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클러스터링을 통해 고령층 </a:t>
            </a:r>
            <a:r>
              <a:rPr lang="ko-KR" altLang="en-US" sz="1400" dirty="0" err="1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거주인구가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많고 평균소득이 낮은 </a:t>
            </a:r>
            <a:r>
              <a:rPr lang="en-US" altLang="ko-KR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번 클러스터가 선정되었다</a:t>
            </a:r>
            <a:r>
              <a:rPr lang="en-US" altLang="ko-KR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 </a:t>
            </a:r>
          </a:p>
          <a:p>
            <a:r>
              <a:rPr lang="en-US" altLang="ko-KR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번 클러스터는 독거노인 인구와 </a:t>
            </a:r>
            <a:r>
              <a:rPr lang="en-US" altLang="ko-KR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65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세 이상 </a:t>
            </a:r>
            <a:r>
              <a:rPr lang="ko-KR" altLang="en-US" sz="1400" dirty="0" err="1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남녀비율</a:t>
            </a:r>
            <a:r>
              <a:rPr lang="en-US" altLang="ko-KR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디지털 </a:t>
            </a:r>
            <a:r>
              <a:rPr lang="ko-KR" altLang="en-US" sz="1400" dirty="0" err="1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소외지수도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가장 적절한 것으로 보인다</a:t>
            </a:r>
            <a:endParaRPr lang="ko-KR" altLang="en-US" sz="1400" dirty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B3AEF2-4123-4193-9A8F-5031109F4CA5}"/>
              </a:ext>
            </a:extLst>
          </p:cNvPr>
          <p:cNvSpPr txBox="1"/>
          <p:nvPr/>
        </p:nvSpPr>
        <p:spPr>
          <a:xfrm>
            <a:off x="8134080" y="3341739"/>
            <a:ext cx="32506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중계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2.3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 err="1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인수동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역촌동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양재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화곡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방화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종암동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면목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2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불광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방학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 err="1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진관동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노량진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길동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상도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 err="1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석관동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상계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불광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2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구산동 등촌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3</a:t>
            </a:r>
            <a:r>
              <a:rPr lang="ko-KR" altLang="en-US" sz="11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 </a:t>
            </a:r>
            <a:r>
              <a:rPr lang="en-US" altLang="ko-KR" sz="11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…</a:t>
            </a:r>
            <a:endParaRPr lang="ko-KR" altLang="en-US" sz="1100" dirty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E62C9F7-3B59-4707-AFD8-F22906AC2233}"/>
              </a:ext>
            </a:extLst>
          </p:cNvPr>
          <p:cNvCxnSpPr>
            <a:cxnSpLocks/>
          </p:cNvCxnSpPr>
          <p:nvPr/>
        </p:nvCxnSpPr>
        <p:spPr>
          <a:xfrm>
            <a:off x="7297710" y="5346096"/>
            <a:ext cx="838583" cy="0"/>
          </a:xfrm>
          <a:prstGeom prst="straightConnector1">
            <a:avLst/>
          </a:prstGeom>
          <a:ln w="38100">
            <a:solidFill>
              <a:srgbClr val="F58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8">
            <a:extLst>
              <a:ext uri="{FF2B5EF4-FFF2-40B4-BE49-F238E27FC236}">
                <a16:creationId xmlns:a16="http://schemas.microsoft.com/office/drawing/2014/main" id="{B095AF83-4CAA-4C5D-AB1A-7A6DA777DD99}"/>
              </a:ext>
            </a:extLst>
          </p:cNvPr>
          <p:cNvSpPr/>
          <p:nvPr/>
        </p:nvSpPr>
        <p:spPr>
          <a:xfrm>
            <a:off x="8139382" y="5527159"/>
            <a:ext cx="3292254" cy="794451"/>
          </a:xfrm>
          <a:prstGeom prst="roundRect">
            <a:avLst>
              <a:gd name="adj" fmla="val 2005"/>
            </a:avLst>
          </a:prstGeom>
          <a:solidFill>
            <a:srgbClr val="FBE7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모서리가 둥근 직사각형 8">
            <a:extLst>
              <a:ext uri="{FF2B5EF4-FFF2-40B4-BE49-F238E27FC236}">
                <a16:creationId xmlns:a16="http://schemas.microsoft.com/office/drawing/2014/main" id="{416BCE91-952C-44B0-B394-9AB4551A16D3}"/>
              </a:ext>
            </a:extLst>
          </p:cNvPr>
          <p:cNvSpPr/>
          <p:nvPr/>
        </p:nvSpPr>
        <p:spPr>
          <a:xfrm>
            <a:off x="8136293" y="4617068"/>
            <a:ext cx="3295343" cy="853665"/>
          </a:xfrm>
          <a:prstGeom prst="roundRect">
            <a:avLst>
              <a:gd name="adj" fmla="val 2005"/>
            </a:avLst>
          </a:prstGeom>
          <a:solidFill>
            <a:srgbClr val="F5839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B3AEF2-4123-4193-9A8F-5031109F4CA5}"/>
              </a:ext>
            </a:extLst>
          </p:cNvPr>
          <p:cNvSpPr txBox="1"/>
          <p:nvPr/>
        </p:nvSpPr>
        <p:spPr>
          <a:xfrm>
            <a:off x="8193959" y="4686710"/>
            <a:ext cx="31907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위의 결과와 마찬가지로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적절하게 나왔지만 독거노인 인구가 </a:t>
            </a:r>
            <a:r>
              <a:rPr lang="en-US" altLang="ko-KR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번클러스터보다 다소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작은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결과가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도출됐다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．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B3AEF2-4123-4193-9A8F-5031109F4CA5}"/>
              </a:ext>
            </a:extLst>
          </p:cNvPr>
          <p:cNvSpPr txBox="1"/>
          <p:nvPr/>
        </p:nvSpPr>
        <p:spPr>
          <a:xfrm>
            <a:off x="8134080" y="5552170"/>
            <a:ext cx="32506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역촌동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 err="1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진관동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화곡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길동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불광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중계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2.3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신정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3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 err="1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석관동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 err="1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인수동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상도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상계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오류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2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녹번동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양재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신내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종암동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등촌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3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방화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공릉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1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…</a:t>
            </a:r>
            <a:endParaRPr lang="ko-KR" altLang="en-US" sz="1100" dirty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503348" y="272609"/>
            <a:ext cx="280705" cy="279094"/>
            <a:chOff x="894945" y="3845274"/>
            <a:chExt cx="496110" cy="493262"/>
          </a:xfrm>
        </p:grpSpPr>
        <p:sp>
          <p:nvSpPr>
            <p:cNvPr id="39" name="눈물 방울 38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solidFill>
              <a:srgbClr val="F58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solidFill>
              <a:srgbClr val="FBE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029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8">
            <a:extLst>
              <a:ext uri="{FF2B5EF4-FFF2-40B4-BE49-F238E27FC236}">
                <a16:creationId xmlns:a16="http://schemas.microsoft.com/office/drawing/2014/main" id="{80F95150-5B08-4EEE-BC9D-30A6F49AA07A}"/>
              </a:ext>
            </a:extLst>
          </p:cNvPr>
          <p:cNvSpPr/>
          <p:nvPr/>
        </p:nvSpPr>
        <p:spPr>
          <a:xfrm>
            <a:off x="7660330" y="5460509"/>
            <a:ext cx="4306434" cy="849134"/>
          </a:xfrm>
          <a:prstGeom prst="roundRect">
            <a:avLst>
              <a:gd name="adj" fmla="val 15587"/>
            </a:avLst>
          </a:prstGeom>
          <a:solidFill>
            <a:srgbClr val="A6CEE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모서리가 둥근 직사각형 8">
            <a:extLst>
              <a:ext uri="{FF2B5EF4-FFF2-40B4-BE49-F238E27FC236}">
                <a16:creationId xmlns:a16="http://schemas.microsoft.com/office/drawing/2014/main" id="{80F95150-5B08-4EEE-BC9D-30A6F49AA07A}"/>
              </a:ext>
            </a:extLst>
          </p:cNvPr>
          <p:cNvSpPr/>
          <p:nvPr/>
        </p:nvSpPr>
        <p:spPr>
          <a:xfrm>
            <a:off x="7660330" y="4980610"/>
            <a:ext cx="4306434" cy="434075"/>
          </a:xfrm>
          <a:prstGeom prst="roundRect">
            <a:avLst>
              <a:gd name="adj" fmla="val 32920"/>
            </a:avLst>
          </a:prstGeom>
          <a:solidFill>
            <a:srgbClr val="1F78B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모서리가 둥근 직사각형 51">
            <a:extLst>
              <a:ext uri="{FF2B5EF4-FFF2-40B4-BE49-F238E27FC236}">
                <a16:creationId xmlns:a16="http://schemas.microsoft.com/office/drawing/2014/main" id="{15778623-934F-41B6-9B9A-9802D2469450}"/>
              </a:ext>
            </a:extLst>
          </p:cNvPr>
          <p:cNvSpPr/>
          <p:nvPr/>
        </p:nvSpPr>
        <p:spPr>
          <a:xfrm>
            <a:off x="335280" y="251061"/>
            <a:ext cx="7081520" cy="6421035"/>
          </a:xfrm>
          <a:prstGeom prst="roundRect">
            <a:avLst>
              <a:gd name="adj" fmla="val 2005"/>
            </a:avLst>
          </a:prstGeom>
          <a:pattFill prst="smGrid">
            <a:fgClr>
              <a:srgbClr val="FBE7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6080" y="402589"/>
            <a:ext cx="573024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최우선 행정동 결정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4667" t="19333" r="67083" b="73408"/>
          <a:stretch/>
        </p:blipFill>
        <p:spPr>
          <a:xfrm>
            <a:off x="10904706" y="-1646"/>
            <a:ext cx="1279188" cy="2862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6080" y="364979"/>
            <a:ext cx="19960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분석과정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 및 방법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362996" y="175489"/>
            <a:ext cx="280705" cy="279094"/>
            <a:chOff x="894945" y="3845274"/>
            <a:chExt cx="496110" cy="493262"/>
          </a:xfrm>
        </p:grpSpPr>
        <p:sp>
          <p:nvSpPr>
            <p:cNvPr id="17" name="눈물 방울 16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solidFill>
              <a:srgbClr val="F58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solidFill>
              <a:srgbClr val="FBE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9" name="표 13">
            <a:extLst>
              <a:ext uri="{FF2B5EF4-FFF2-40B4-BE49-F238E27FC236}">
                <a16:creationId xmlns:a16="http://schemas.microsoft.com/office/drawing/2014/main" id="{056AE985-6EA5-454F-9D78-8A2E7FFCF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619270"/>
              </p:ext>
            </p:extLst>
          </p:nvPr>
        </p:nvGraphicFramePr>
        <p:xfrm>
          <a:off x="531635" y="4568688"/>
          <a:ext cx="6641292" cy="2057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71418">
                  <a:extLst>
                    <a:ext uri="{9D8B030D-6E8A-4147-A177-3AD203B41FA5}">
                      <a16:colId xmlns:a16="http://schemas.microsoft.com/office/drawing/2014/main" val="2250001233"/>
                    </a:ext>
                  </a:extLst>
                </a:gridCol>
                <a:gridCol w="1243913">
                  <a:extLst>
                    <a:ext uri="{9D8B030D-6E8A-4147-A177-3AD203B41FA5}">
                      <a16:colId xmlns:a16="http://schemas.microsoft.com/office/drawing/2014/main" val="4171433428"/>
                    </a:ext>
                  </a:extLst>
                </a:gridCol>
                <a:gridCol w="1105315">
                  <a:extLst>
                    <a:ext uri="{9D8B030D-6E8A-4147-A177-3AD203B41FA5}">
                      <a16:colId xmlns:a16="http://schemas.microsoft.com/office/drawing/2014/main" val="2983902062"/>
                    </a:ext>
                  </a:extLst>
                </a:gridCol>
                <a:gridCol w="1106882">
                  <a:extLst>
                    <a:ext uri="{9D8B030D-6E8A-4147-A177-3AD203B41FA5}">
                      <a16:colId xmlns:a16="http://schemas.microsoft.com/office/drawing/2014/main" val="629029870"/>
                    </a:ext>
                  </a:extLst>
                </a:gridCol>
                <a:gridCol w="1106882">
                  <a:extLst>
                    <a:ext uri="{9D8B030D-6E8A-4147-A177-3AD203B41FA5}">
                      <a16:colId xmlns:a16="http://schemas.microsoft.com/office/drawing/2014/main" val="1290373681"/>
                    </a:ext>
                  </a:extLst>
                </a:gridCol>
                <a:gridCol w="1106882">
                  <a:extLst>
                    <a:ext uri="{9D8B030D-6E8A-4147-A177-3AD203B41FA5}">
                      <a16:colId xmlns:a16="http://schemas.microsoft.com/office/drawing/2014/main" val="699145880"/>
                    </a:ext>
                  </a:extLst>
                </a:gridCol>
              </a:tblGrid>
              <a:tr h="332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행정동명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65</a:t>
                      </a:r>
                      <a:r>
                        <a:rPr lang="ko-KR" altLang="en-US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세 이상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고령층 </a:t>
                      </a:r>
                      <a:r>
                        <a:rPr lang="ko-KR" altLang="en-US" sz="105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거주인구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독거노인 인구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평균소득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65</a:t>
                      </a:r>
                      <a:r>
                        <a:rPr lang="ko-KR" altLang="en-US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세 이상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남여비율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디지털</a:t>
                      </a:r>
                      <a:r>
                        <a:rPr lang="en-US" altLang="ko-KR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endParaRPr lang="en-US" altLang="ko-KR" sz="105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소외지수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2546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용신동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0.673435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0.569268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0.159542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0.248042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0.806007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83559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답십리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0.658569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0.295464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0.204094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0.176436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0.668132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7778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장안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0.766135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0.255823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0.188742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0.260629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0.741128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5472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장안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0.614213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0.229669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0.206201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0.20415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0.59836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2351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1803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월곡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0.55765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0.262771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0.254064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0.19178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0.557403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688253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63CF10DE-8C22-4FEF-9B24-9062F855DA87}"/>
              </a:ext>
            </a:extLst>
          </p:cNvPr>
          <p:cNvSpPr txBox="1"/>
          <p:nvPr/>
        </p:nvSpPr>
        <p:spPr>
          <a:xfrm>
            <a:off x="442912" y="1523539"/>
            <a:ext cx="3688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K-</a:t>
            </a:r>
            <a:r>
              <a:rPr lang="en-US" altLang="ko-KR" sz="1600" i="1" dirty="0" err="1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medoids</a:t>
            </a:r>
            <a:r>
              <a:rPr lang="en-US" altLang="ko-KR" sz="1600" i="1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sz="1600" i="1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에서 선택된 동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6367EC-BD0F-4029-8FAA-01FE0BC4C1A6}"/>
              </a:ext>
            </a:extLst>
          </p:cNvPr>
          <p:cNvSpPr txBox="1"/>
          <p:nvPr/>
        </p:nvSpPr>
        <p:spPr>
          <a:xfrm>
            <a:off x="463908" y="4232411"/>
            <a:ext cx="3688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K-means </a:t>
            </a:r>
            <a:r>
              <a:rPr lang="ko-KR" altLang="en-US" sz="1600" i="1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에서 선택된 동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078858"/>
            <a:ext cx="4702495" cy="3714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0BF2E8-D5D0-4D2B-B195-698CAC0AB552}"/>
              </a:ext>
            </a:extLst>
          </p:cNvPr>
          <p:cNvSpPr txBox="1"/>
          <p:nvPr/>
        </p:nvSpPr>
        <p:spPr>
          <a:xfrm>
            <a:off x="7735260" y="5060351"/>
            <a:ext cx="42315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중계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2.3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 err="1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인수동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역촌동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양재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화곡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endParaRPr lang="en-US" altLang="ko-KR" sz="1400" dirty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pPr algn="ctr"/>
            <a:r>
              <a:rPr lang="en-US" altLang="ko-KR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</a:p>
          <a:p>
            <a:pPr algn="ctr"/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방화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종암동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면목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2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불광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방학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 err="1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진관동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노량진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길동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상도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 err="1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석관동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상계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불광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2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구산동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등촌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3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 </a:t>
            </a:r>
            <a:r>
              <a:rPr lang="en-US" altLang="ko-KR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…</a:t>
            </a:r>
            <a:endParaRPr lang="ko-KR" altLang="en-US" sz="1400" dirty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7604EE-F4D6-431D-9EA5-2A46F147E0E9}"/>
              </a:ext>
            </a:extLst>
          </p:cNvPr>
          <p:cNvSpPr/>
          <p:nvPr/>
        </p:nvSpPr>
        <p:spPr>
          <a:xfrm>
            <a:off x="7660330" y="1021489"/>
            <a:ext cx="108000" cy="108000"/>
          </a:xfrm>
          <a:prstGeom prst="rect">
            <a:avLst/>
          </a:prstGeom>
          <a:solidFill>
            <a:srgbClr val="1F78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526592F-CB29-4D14-BA54-84D9D127DE5A}"/>
              </a:ext>
            </a:extLst>
          </p:cNvPr>
          <p:cNvSpPr/>
          <p:nvPr/>
        </p:nvSpPr>
        <p:spPr>
          <a:xfrm>
            <a:off x="7660099" y="1293153"/>
            <a:ext cx="108000" cy="108000"/>
          </a:xfrm>
          <a:prstGeom prst="rect">
            <a:avLst/>
          </a:prstGeom>
          <a:solidFill>
            <a:srgbClr val="A6CE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5487E-4C50-4236-8285-51087B96DB99}"/>
              </a:ext>
            </a:extLst>
          </p:cNvPr>
          <p:cNvSpPr txBox="1"/>
          <p:nvPr/>
        </p:nvSpPr>
        <p:spPr>
          <a:xfrm>
            <a:off x="7784806" y="1220195"/>
            <a:ext cx="187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최우선 행정동</a:t>
            </a:r>
            <a:endParaRPr lang="ko-KR" altLang="en-US" sz="105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F6AACB-B3DE-47B4-B903-B8A4361650A0}"/>
              </a:ext>
            </a:extLst>
          </p:cNvPr>
          <p:cNvSpPr txBox="1"/>
          <p:nvPr/>
        </p:nvSpPr>
        <p:spPr>
          <a:xfrm>
            <a:off x="7793044" y="948531"/>
            <a:ext cx="22504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디지털 </a:t>
            </a:r>
            <a:r>
              <a:rPr lang="ko-KR" altLang="en-US" sz="105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소외지수</a:t>
            </a:r>
            <a:r>
              <a:rPr lang="ko-KR" altLang="en-US" sz="105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상위</a:t>
            </a:r>
            <a:r>
              <a:rPr lang="ko-KR" altLang="en-US" sz="10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５</a:t>
            </a:r>
            <a:r>
              <a:rPr lang="ko-KR" altLang="en-US" sz="105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 행정동</a:t>
            </a:r>
            <a:endParaRPr lang="ko-KR" altLang="en-US" sz="105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aphicFrame>
        <p:nvGraphicFramePr>
          <p:cNvPr id="27" name="표 13">
            <a:extLst>
              <a:ext uri="{FF2B5EF4-FFF2-40B4-BE49-F238E27FC236}">
                <a16:creationId xmlns:a16="http://schemas.microsoft.com/office/drawing/2014/main" id="{056AE985-6EA5-454F-9D78-8A2E7FFCF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383934"/>
              </p:ext>
            </p:extLst>
          </p:nvPr>
        </p:nvGraphicFramePr>
        <p:xfrm>
          <a:off x="531635" y="1882835"/>
          <a:ext cx="6641292" cy="2057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71418">
                  <a:extLst>
                    <a:ext uri="{9D8B030D-6E8A-4147-A177-3AD203B41FA5}">
                      <a16:colId xmlns:a16="http://schemas.microsoft.com/office/drawing/2014/main" val="2250001233"/>
                    </a:ext>
                  </a:extLst>
                </a:gridCol>
                <a:gridCol w="1243913">
                  <a:extLst>
                    <a:ext uri="{9D8B030D-6E8A-4147-A177-3AD203B41FA5}">
                      <a16:colId xmlns:a16="http://schemas.microsoft.com/office/drawing/2014/main" val="4171433428"/>
                    </a:ext>
                  </a:extLst>
                </a:gridCol>
                <a:gridCol w="1105315">
                  <a:extLst>
                    <a:ext uri="{9D8B030D-6E8A-4147-A177-3AD203B41FA5}">
                      <a16:colId xmlns:a16="http://schemas.microsoft.com/office/drawing/2014/main" val="2983902062"/>
                    </a:ext>
                  </a:extLst>
                </a:gridCol>
                <a:gridCol w="1106882">
                  <a:extLst>
                    <a:ext uri="{9D8B030D-6E8A-4147-A177-3AD203B41FA5}">
                      <a16:colId xmlns:a16="http://schemas.microsoft.com/office/drawing/2014/main" val="629029870"/>
                    </a:ext>
                  </a:extLst>
                </a:gridCol>
                <a:gridCol w="1106882">
                  <a:extLst>
                    <a:ext uri="{9D8B030D-6E8A-4147-A177-3AD203B41FA5}">
                      <a16:colId xmlns:a16="http://schemas.microsoft.com/office/drawing/2014/main" val="1290373681"/>
                    </a:ext>
                  </a:extLst>
                </a:gridCol>
                <a:gridCol w="1106882">
                  <a:extLst>
                    <a:ext uri="{9D8B030D-6E8A-4147-A177-3AD203B41FA5}">
                      <a16:colId xmlns:a16="http://schemas.microsoft.com/office/drawing/2014/main" val="699145880"/>
                    </a:ext>
                  </a:extLst>
                </a:gridCol>
              </a:tblGrid>
              <a:tr h="332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행정동명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65</a:t>
                      </a:r>
                      <a:r>
                        <a:rPr lang="ko-KR" altLang="en-US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세 이상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고령층 </a:t>
                      </a:r>
                      <a:r>
                        <a:rPr lang="ko-KR" altLang="en-US" sz="105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거주인구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독거노인 인구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평균소득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65</a:t>
                      </a:r>
                      <a:r>
                        <a:rPr lang="ko-KR" altLang="en-US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세 이상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남여비율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디지털</a:t>
                      </a:r>
                      <a:r>
                        <a:rPr lang="en-US" altLang="ko-KR" sz="105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endParaRPr lang="en-US" altLang="ko-KR" sz="105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소외지수</a:t>
                      </a:r>
                      <a:endParaRPr lang="en-US" altLang="ko-KR" sz="105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2546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중곡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0.605511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0.541888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0.147803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0.205939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0.739193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83559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구의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0.513778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0.345321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0.189645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0.184955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0.56664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7778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용신동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0.673435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0.569268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0.159542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0.248042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0.806007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5472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제기동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0.685883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0.3396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0.161349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0.173569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0.718321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2351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…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…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…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…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…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…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1803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답십리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0.658569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0.295464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0.204094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0.176436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0.668132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688253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2503348" y="272609"/>
            <a:ext cx="280705" cy="279094"/>
            <a:chOff x="894945" y="3845274"/>
            <a:chExt cx="496110" cy="493262"/>
          </a:xfrm>
        </p:grpSpPr>
        <p:sp>
          <p:nvSpPr>
            <p:cNvPr id="32" name="눈물 방울 31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solidFill>
              <a:srgbClr val="F58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solidFill>
              <a:srgbClr val="FBE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189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FBE7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모서리가 둥근 직사각형 51"/>
          <p:cNvSpPr/>
          <p:nvPr/>
        </p:nvSpPr>
        <p:spPr>
          <a:xfrm>
            <a:off x="243840" y="1508569"/>
            <a:ext cx="11779642" cy="5166551"/>
          </a:xfrm>
          <a:prstGeom prst="roundRect">
            <a:avLst>
              <a:gd name="adj" fmla="val 23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6080" y="402589"/>
            <a:ext cx="573024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디지털배움터 입지선정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4667" t="19333" r="67083" b="73408"/>
          <a:stretch/>
        </p:blipFill>
        <p:spPr>
          <a:xfrm>
            <a:off x="10904706" y="-1646"/>
            <a:ext cx="1279188" cy="2862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6080" y="364979"/>
            <a:ext cx="19960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분석과정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 및 방법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461402" y="1789036"/>
            <a:ext cx="3817701" cy="1661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P-median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41857" y="159665"/>
            <a:ext cx="280705" cy="279094"/>
            <a:chOff x="2676250" y="182634"/>
            <a:chExt cx="280705" cy="279094"/>
          </a:xfrm>
        </p:grpSpPr>
        <p:sp>
          <p:nvSpPr>
            <p:cNvPr id="23" name="눈물 방울 22"/>
            <p:cNvSpPr/>
            <p:nvPr/>
          </p:nvSpPr>
          <p:spPr>
            <a:xfrm rot="8113404">
              <a:off x="2676250" y="182634"/>
              <a:ext cx="280705" cy="279094"/>
            </a:xfrm>
            <a:prstGeom prst="teardrop">
              <a:avLst>
                <a:gd name="adj" fmla="val 110594"/>
              </a:avLst>
            </a:prstGeom>
            <a:solidFill>
              <a:srgbClr val="49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716389" y="218875"/>
              <a:ext cx="200426" cy="200426"/>
            </a:xfrm>
            <a:prstGeom prst="ellipse">
              <a:avLst/>
            </a:prstGeom>
            <a:solidFill>
              <a:srgbClr val="D8F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 descr="우리이(가) 표시된 사진&#10;&#10;자동 생성된 설명">
            <a:extLst>
              <a:ext uri="{FF2B5EF4-FFF2-40B4-BE49-F238E27FC236}">
                <a16:creationId xmlns:a16="http://schemas.microsoft.com/office/drawing/2014/main" id="{F6C2C6AB-F8CC-4E68-9CBA-5E53D559BB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" r="2582"/>
          <a:stretch/>
        </p:blipFill>
        <p:spPr>
          <a:xfrm>
            <a:off x="533374" y="2930101"/>
            <a:ext cx="3150809" cy="25464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28BFAA-34FD-43F9-919F-B13D0AC10949}"/>
              </a:ext>
            </a:extLst>
          </p:cNvPr>
          <p:cNvSpPr txBox="1"/>
          <p:nvPr/>
        </p:nvSpPr>
        <p:spPr>
          <a:xfrm>
            <a:off x="2594678" y="2511828"/>
            <a:ext cx="153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i="1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</a:t>
            </a:r>
            <a:r>
              <a:rPr lang="ko-KR" altLang="en-US" i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선정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3A2D5A-65EB-49FF-B47F-55C5B56B30FC}"/>
              </a:ext>
            </a:extLst>
          </p:cNvPr>
          <p:cNvSpPr txBox="1"/>
          <p:nvPr/>
        </p:nvSpPr>
        <p:spPr>
          <a:xfrm>
            <a:off x="2469994" y="1932865"/>
            <a:ext cx="10521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수요와 거리의 곱을 최소화하는 방법</a:t>
            </a:r>
            <a:r>
              <a:rPr lang="en-US" altLang="ko-KR" sz="1400" dirty="0"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dirty="0"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수요와 거리의 곱을 통해서 최적의 입지를 선정하는 방법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54B9DA-7A53-487C-99DC-49DA5DB7D683}"/>
              </a:ext>
            </a:extLst>
          </p:cNvPr>
          <p:cNvSpPr txBox="1"/>
          <p:nvPr/>
        </p:nvSpPr>
        <p:spPr>
          <a:xfrm>
            <a:off x="883148" y="5550869"/>
            <a:ext cx="2602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강서구 고령층 인구 격자 데이터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A48BAC-8DE9-4767-BF34-1F96E543A572}"/>
              </a:ext>
            </a:extLst>
          </p:cNvPr>
          <p:cNvSpPr txBox="1"/>
          <p:nvPr/>
        </p:nvSpPr>
        <p:spPr>
          <a:xfrm>
            <a:off x="1428963" y="5938238"/>
            <a:ext cx="40436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100m X 100m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격자 당 고령층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인구를 할당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인구가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 값은 실 거주지가 아니라고 가정하고 제외 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E43E9DB-05CC-470C-A00A-B5462D2BD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734" y="3206372"/>
            <a:ext cx="3257726" cy="206044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F055B1-5E43-4FA6-88DA-76DD81B130C0}"/>
              </a:ext>
            </a:extLst>
          </p:cNvPr>
          <p:cNvSpPr txBox="1"/>
          <p:nvPr/>
        </p:nvSpPr>
        <p:spPr>
          <a:xfrm>
            <a:off x="8960834" y="2538841"/>
            <a:ext cx="153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</a:t>
            </a:r>
            <a:r>
              <a:rPr lang="ko-KR" altLang="en-US" i="1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</a:t>
            </a:r>
            <a:r>
              <a:rPr lang="ko-KR" altLang="en-US" i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변환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2FC6BB-1B6E-48F6-B3F9-9CFD774B2898}"/>
              </a:ext>
            </a:extLst>
          </p:cNvPr>
          <p:cNvSpPr txBox="1"/>
          <p:nvPr/>
        </p:nvSpPr>
        <p:spPr>
          <a:xfrm>
            <a:off x="7953110" y="5900742"/>
            <a:ext cx="3609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격자별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14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gid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통해서 자치구를 행정동으로 분할 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382209" y="265778"/>
            <a:ext cx="280705" cy="279094"/>
            <a:chOff x="2676250" y="182634"/>
            <a:chExt cx="280705" cy="279094"/>
          </a:xfrm>
        </p:grpSpPr>
        <p:sp>
          <p:nvSpPr>
            <p:cNvPr id="39" name="눈물 방울 38"/>
            <p:cNvSpPr/>
            <p:nvPr/>
          </p:nvSpPr>
          <p:spPr>
            <a:xfrm rot="8113404">
              <a:off x="2676250" y="182634"/>
              <a:ext cx="280705" cy="279094"/>
            </a:xfrm>
            <a:prstGeom prst="teardrop">
              <a:avLst>
                <a:gd name="adj" fmla="val 110594"/>
              </a:avLst>
            </a:prstGeom>
            <a:solidFill>
              <a:srgbClr val="49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2716389" y="218875"/>
              <a:ext cx="200426" cy="200426"/>
            </a:xfrm>
            <a:prstGeom prst="ellipse">
              <a:avLst/>
            </a:prstGeom>
            <a:solidFill>
              <a:srgbClr val="D8F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675947" y="202158"/>
            <a:ext cx="280705" cy="279094"/>
            <a:chOff x="2676250" y="182634"/>
            <a:chExt cx="280705" cy="279094"/>
          </a:xfrm>
        </p:grpSpPr>
        <p:sp>
          <p:nvSpPr>
            <p:cNvPr id="42" name="눈물 방울 41"/>
            <p:cNvSpPr/>
            <p:nvPr/>
          </p:nvSpPr>
          <p:spPr>
            <a:xfrm rot="8113404">
              <a:off x="2676250" y="182634"/>
              <a:ext cx="280705" cy="279094"/>
            </a:xfrm>
            <a:prstGeom prst="teardrop">
              <a:avLst>
                <a:gd name="adj" fmla="val 110594"/>
              </a:avLst>
            </a:prstGeom>
            <a:solidFill>
              <a:srgbClr val="49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2716389" y="218875"/>
              <a:ext cx="200426" cy="200426"/>
            </a:xfrm>
            <a:prstGeom prst="ellipse">
              <a:avLst/>
            </a:prstGeom>
            <a:solidFill>
              <a:srgbClr val="D8F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37" y="2751088"/>
            <a:ext cx="2191071" cy="265655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C54B9DA-7A53-487C-99DC-49DA5DB7D683}"/>
              </a:ext>
            </a:extLst>
          </p:cNvPr>
          <p:cNvSpPr txBox="1"/>
          <p:nvPr/>
        </p:nvSpPr>
        <p:spPr>
          <a:xfrm>
            <a:off x="4362689" y="5550868"/>
            <a:ext cx="2602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종로구 </a:t>
            </a:r>
            <a:r>
              <a:rPr lang="ko-KR" altLang="en-US" sz="1400" i="1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고령층 인구 격자 데이터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971529" y="4018680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…</a:t>
            </a:r>
            <a:endParaRPr lang="ko-KR" altLang="en-US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3B5EC28-2957-442A-AFE2-AC0CBDDEE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28" y="5273267"/>
            <a:ext cx="1274433" cy="39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3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FBE7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모서리가 둥근 직사각형 51"/>
          <p:cNvSpPr/>
          <p:nvPr/>
        </p:nvSpPr>
        <p:spPr>
          <a:xfrm>
            <a:off x="243840" y="1508569"/>
            <a:ext cx="7567471" cy="5166551"/>
          </a:xfrm>
          <a:prstGeom prst="roundRect">
            <a:avLst>
              <a:gd name="adj" fmla="val 20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669712" y="2139509"/>
            <a:ext cx="2639056" cy="1003459"/>
          </a:xfrm>
          <a:prstGeom prst="roundRect">
            <a:avLst>
              <a:gd name="adj" fmla="val 50000"/>
            </a:avLst>
          </a:prstGeom>
          <a:solidFill>
            <a:srgbClr val="FBE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6080" y="402589"/>
            <a:ext cx="573024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디지털배움터 입지선정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4667" t="19333" r="67083" b="73408"/>
          <a:stretch/>
        </p:blipFill>
        <p:spPr>
          <a:xfrm>
            <a:off x="10904706" y="-1646"/>
            <a:ext cx="1279188" cy="2862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6080" y="364979"/>
            <a:ext cx="19960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분석과정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 및 방법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41857" y="159665"/>
            <a:ext cx="280705" cy="279094"/>
            <a:chOff x="2676250" y="182634"/>
            <a:chExt cx="280705" cy="279094"/>
          </a:xfrm>
        </p:grpSpPr>
        <p:sp>
          <p:nvSpPr>
            <p:cNvPr id="23" name="눈물 방울 22"/>
            <p:cNvSpPr/>
            <p:nvPr/>
          </p:nvSpPr>
          <p:spPr>
            <a:xfrm rot="8113404">
              <a:off x="2676250" y="182634"/>
              <a:ext cx="280705" cy="279094"/>
            </a:xfrm>
            <a:prstGeom prst="teardrop">
              <a:avLst>
                <a:gd name="adj" fmla="val 110594"/>
              </a:avLst>
            </a:prstGeom>
            <a:solidFill>
              <a:srgbClr val="49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716389" y="218875"/>
              <a:ext cx="200426" cy="200426"/>
            </a:xfrm>
            <a:prstGeom prst="ellipse">
              <a:avLst/>
            </a:prstGeom>
            <a:solidFill>
              <a:srgbClr val="D8F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382209" y="265778"/>
            <a:ext cx="280705" cy="279094"/>
            <a:chOff x="2676250" y="182634"/>
            <a:chExt cx="280705" cy="279094"/>
          </a:xfrm>
        </p:grpSpPr>
        <p:sp>
          <p:nvSpPr>
            <p:cNvPr id="39" name="눈물 방울 38"/>
            <p:cNvSpPr/>
            <p:nvPr/>
          </p:nvSpPr>
          <p:spPr>
            <a:xfrm rot="8113404">
              <a:off x="2676250" y="182634"/>
              <a:ext cx="280705" cy="279094"/>
            </a:xfrm>
            <a:prstGeom prst="teardrop">
              <a:avLst>
                <a:gd name="adj" fmla="val 110594"/>
              </a:avLst>
            </a:prstGeom>
            <a:solidFill>
              <a:srgbClr val="49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2716389" y="218875"/>
              <a:ext cx="200426" cy="200426"/>
            </a:xfrm>
            <a:prstGeom prst="ellipse">
              <a:avLst/>
            </a:prstGeom>
            <a:solidFill>
              <a:srgbClr val="D8F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000264" y="2904605"/>
            <a:ext cx="4050767" cy="3267593"/>
            <a:chOff x="7972620" y="3531139"/>
            <a:chExt cx="4050767" cy="3267593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7972620" y="3531139"/>
              <a:ext cx="4050767" cy="3267593"/>
            </a:xfrm>
            <a:prstGeom prst="roundRect">
              <a:avLst>
                <a:gd name="adj" fmla="val 2005"/>
              </a:avLst>
            </a:prstGeom>
            <a:solidFill>
              <a:srgbClr val="ABE3E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4A48BAC-8DE9-4767-BF34-1F96E543A572}"/>
                </a:ext>
              </a:extLst>
            </p:cNvPr>
            <p:cNvSpPr txBox="1"/>
            <p:nvPr/>
          </p:nvSpPr>
          <p:spPr>
            <a:xfrm>
              <a:off x="8044908" y="4212907"/>
              <a:ext cx="3881202" cy="2462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가장 적합한 클러스터에 속해 있는 행정동의 개수</a:t>
              </a:r>
              <a:endPara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algn="r"/>
              <a:r>
                <a:rPr lang="ko-KR" altLang="en-US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= </a:t>
              </a:r>
              <a:r>
                <a:rPr lang="ko-KR" altLang="en-US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약 </a:t>
              </a:r>
              <a:r>
                <a:rPr lang="en-US" altLang="ko-KR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120</a:t>
              </a:r>
              <a:r>
                <a:rPr lang="ko-KR" altLang="en-US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여개</a:t>
              </a:r>
              <a:endPara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현재 서울시에서 운영 중인 디지털배움터의 수 </a:t>
              </a:r>
              <a:endPara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algn="r"/>
              <a:r>
                <a:rPr lang="en-US" altLang="ko-KR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= </a:t>
              </a:r>
              <a:r>
                <a:rPr lang="ko-KR" altLang="en-US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약 </a:t>
              </a:r>
              <a:r>
                <a:rPr lang="en-US" altLang="ko-KR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140</a:t>
              </a:r>
              <a:r>
                <a:rPr lang="ko-KR" altLang="en-US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여개</a:t>
              </a:r>
              <a:endPara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endPara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따라서</a:t>
              </a:r>
              <a:r>
                <a:rPr lang="en-US" altLang="ko-KR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행정동 당 평균적으로 </a:t>
              </a:r>
              <a:r>
                <a:rPr lang="en-US" altLang="ko-KR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1</a:t>
              </a:r>
              <a:r>
                <a:rPr lang="ko-KR" altLang="en-US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개의 디지털배움터를 운영하되</a:t>
              </a:r>
              <a:r>
                <a:rPr lang="en-US" altLang="ko-KR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가장 절실하다고 생각되는 행정동 </a:t>
              </a:r>
              <a:r>
                <a:rPr lang="en-US" altLang="ko-KR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Top20</a:t>
              </a:r>
              <a:r>
                <a:rPr lang="ko-KR" altLang="en-US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에는 </a:t>
              </a:r>
              <a:r>
                <a:rPr lang="en-US" altLang="ko-KR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2</a:t>
              </a:r>
              <a:r>
                <a:rPr lang="ko-KR" altLang="en-US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개의 디지털배움터 운영 가능</a:t>
              </a:r>
              <a:endPara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endPara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본 발표에서는 </a:t>
              </a:r>
              <a:r>
                <a:rPr lang="en-US" altLang="ko-KR" sz="1400" b="1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Top5</a:t>
              </a:r>
              <a:r>
                <a:rPr lang="ko-KR" altLang="en-US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의 행정동에 대해서 시각화한 </a:t>
              </a:r>
              <a:endPara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r>
                <a:rPr lang="ko-KR" altLang="en-US" sz="1400" dirty="0" smtClean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데이터를 수록</a:t>
              </a:r>
              <a:endPara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011735" y="3691734"/>
              <a:ext cx="39198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i="1" dirty="0" smtClean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“P=2</a:t>
              </a:r>
              <a:r>
                <a:rPr lang="en-US" altLang="ko-KR" sz="2000" i="1" dirty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” </a:t>
              </a:r>
              <a:r>
                <a:rPr lang="en-US" altLang="ko-KR" sz="2000" i="1" dirty="0" err="1" smtClean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hyperparameter</a:t>
              </a:r>
              <a:r>
                <a:rPr lang="en-US" altLang="ko-KR" sz="2000" i="1" dirty="0" smtClean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 </a:t>
              </a:r>
              <a:r>
                <a:rPr lang="ko-KR" altLang="en-US" sz="2000" i="1" dirty="0" smtClean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선정이유</a:t>
              </a:r>
              <a:endParaRPr lang="ko-KR" altLang="en-US" sz="2000" i="1" dirty="0"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1604A49-3EA5-4F17-AC45-A7EA3ACEA66F}"/>
              </a:ext>
            </a:extLst>
          </p:cNvPr>
          <p:cNvSpPr txBox="1"/>
          <p:nvPr/>
        </p:nvSpPr>
        <p:spPr>
          <a:xfrm>
            <a:off x="3259811" y="1682675"/>
            <a:ext cx="153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</a:t>
            </a:r>
            <a:r>
              <a:rPr lang="ko-KR" altLang="en-US" i="1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알고리즘</a:t>
            </a:r>
            <a:endParaRPr lang="ko-KR" altLang="en-US" i="1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C85542-3406-4475-BA07-C447C4EA6374}"/>
              </a:ext>
            </a:extLst>
          </p:cNvPr>
          <p:cNvSpPr txBox="1"/>
          <p:nvPr/>
        </p:nvSpPr>
        <p:spPr>
          <a:xfrm>
            <a:off x="787687" y="6244816"/>
            <a:ext cx="63910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행정동으로 분할된 데이터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셋을 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P-median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알고리즘을 활용하여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결과값 도출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767771" y="2114730"/>
                <a:ext cx="4969670" cy="3914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i="1" kern="1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altLang="ko-KR" i="1" kern="1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</a:br>
                <a:endParaRPr lang="en-US" altLang="ko-KR" sz="1400" kern="100" dirty="0" smtClean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ko-KR" altLang="ko-KR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≤0</m:t>
                    </m:r>
                  </m:oMath>
                </a14:m>
                <a:r>
                  <a:rPr lang="en-US" altLang="ko-KR" sz="14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ko-KR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ko-KR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ko-KR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altLang="ko-KR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ko-KR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ko-KR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ko-KR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endParaRPr lang="ko-KR" altLang="ko-KR" sz="1400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수요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지점</m:t>
                      </m:r>
                    </m:oMath>
                  </m:oMathPara>
                </a14:m>
                <a:endParaRPr lang="ko-KR" altLang="ko-KR" sz="1400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시설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후보지</m:t>
                      </m:r>
                    </m:oMath>
                  </m:oMathPara>
                </a14:m>
                <a:endParaRPr lang="ko-KR" altLang="ko-KR" sz="1400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1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수요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지점</m:t>
                      </m:r>
                      <m:r>
                        <a:rPr lang="en-US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에서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수요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가중치</m:t>
                      </m:r>
                    </m:oMath>
                  </m:oMathPara>
                </a14:m>
                <a:endParaRPr lang="ko-KR" altLang="ko-KR" sz="1400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1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1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수요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지점</m:t>
                      </m:r>
                      <m:r>
                        <a:rPr lang="en-US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와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후보지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간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거리</m:t>
                      </m:r>
                    </m:oMath>
                  </m:oMathPara>
                </a14:m>
                <a:endParaRPr lang="ko-KR" altLang="ko-KR" sz="1400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1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수요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지점</m:t>
                      </m:r>
                      <m:r>
                        <a:rPr lang="en-US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가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후보지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에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할당되면</m:t>
                      </m:r>
                      <m:r>
                        <a:rPr lang="en-US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1, 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그렇지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않으면</m:t>
                      </m:r>
                      <m:r>
                        <a:rPr lang="en-US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0</m:t>
                      </m:r>
                    </m:oMath>
                  </m:oMathPara>
                </a14:m>
                <a:endParaRPr lang="ko-KR" altLang="ko-KR" sz="1400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1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수요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지점</m:t>
                      </m:r>
                      <m:r>
                        <a:rPr lang="en-US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가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후보지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에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할당되면</m:t>
                      </m:r>
                      <m:r>
                        <a:rPr lang="en-US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1, 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그렇지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않으면</m:t>
                      </m:r>
                      <m:r>
                        <a:rPr lang="en-US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0</m:t>
                      </m:r>
                    </m:oMath>
                  </m:oMathPara>
                </a14:m>
                <a:endParaRPr lang="ko-KR" altLang="ko-KR" sz="1400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위치할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시설의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수</m:t>
                      </m:r>
                    </m:oMath>
                  </m:oMathPara>
                </a14:m>
                <a:endParaRPr lang="ko-KR" altLang="ko-KR" sz="1400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771" y="2114730"/>
                <a:ext cx="4969670" cy="3914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669712" y="2271192"/>
                <a:ext cx="2639056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𝑀𝑖𝑛𝑍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∈ 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∈ 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12" y="2271192"/>
                <a:ext cx="2639056" cy="79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5053881" y="2255101"/>
                <a:ext cx="2124877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∈ 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   ∀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𝐽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881" y="2255101"/>
                <a:ext cx="2124877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3615078" y="2195273"/>
                <a:ext cx="1268872" cy="947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indent="12700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 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078" y="2195273"/>
                <a:ext cx="1268872" cy="9476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/>
          <p:cNvCxnSpPr/>
          <p:nvPr/>
        </p:nvCxnSpPr>
        <p:spPr>
          <a:xfrm flipV="1">
            <a:off x="6410528" y="5710136"/>
            <a:ext cx="1562092" cy="19455"/>
          </a:xfrm>
          <a:prstGeom prst="straightConnector1">
            <a:avLst/>
          </a:prstGeom>
          <a:ln w="50800">
            <a:solidFill>
              <a:srgbClr val="ABE3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132323" y="4610911"/>
            <a:ext cx="3811703" cy="0"/>
          </a:xfrm>
          <a:prstGeom prst="line">
            <a:avLst/>
          </a:prstGeom>
          <a:ln w="19050">
            <a:solidFill>
              <a:srgbClr val="FBE7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2675947" y="202158"/>
            <a:ext cx="280705" cy="279094"/>
            <a:chOff x="2676250" y="182634"/>
            <a:chExt cx="280705" cy="279094"/>
          </a:xfrm>
        </p:grpSpPr>
        <p:sp>
          <p:nvSpPr>
            <p:cNvPr id="37" name="눈물 방울 36"/>
            <p:cNvSpPr/>
            <p:nvPr/>
          </p:nvSpPr>
          <p:spPr>
            <a:xfrm rot="8113404">
              <a:off x="2676250" y="182634"/>
              <a:ext cx="280705" cy="279094"/>
            </a:xfrm>
            <a:prstGeom prst="teardrop">
              <a:avLst>
                <a:gd name="adj" fmla="val 110594"/>
              </a:avLst>
            </a:prstGeom>
            <a:solidFill>
              <a:srgbClr val="49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2716389" y="218875"/>
              <a:ext cx="200426" cy="200426"/>
            </a:xfrm>
            <a:prstGeom prst="ellipse">
              <a:avLst/>
            </a:prstGeom>
            <a:solidFill>
              <a:srgbClr val="D8F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381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-93044" y="5379218"/>
            <a:ext cx="5574173" cy="1199889"/>
          </a:xfrm>
          <a:prstGeom prst="roundRect">
            <a:avLst>
              <a:gd name="adj" fmla="val 2005"/>
            </a:avLst>
          </a:prstGeom>
          <a:solidFill>
            <a:srgbClr val="F5839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6080" y="402589"/>
            <a:ext cx="573024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각 행정동 별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최적입지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4667" t="19333" r="67083" b="73408"/>
          <a:stretch/>
        </p:blipFill>
        <p:spPr>
          <a:xfrm>
            <a:off x="10904706" y="-1646"/>
            <a:ext cx="1279188" cy="2862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6080" y="364979"/>
            <a:ext cx="10967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최종결과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5698" y="5488886"/>
            <a:ext cx="4948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왜 </a:t>
            </a:r>
            <a:r>
              <a:rPr lang="ko-KR" altLang="en-US" b="1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학교</a:t>
            </a:r>
            <a:r>
              <a:rPr lang="ko-KR" altLang="en-US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인가</a:t>
            </a:r>
            <a:r>
              <a:rPr lang="en-US" altLang="ko-KR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?</a:t>
            </a:r>
          </a:p>
          <a:p>
            <a:endParaRPr lang="en-US" altLang="ko-KR" sz="1000" dirty="0" smtClean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교육을 할 수 있는 교육인프라가 갖추어지고</a:t>
            </a:r>
            <a:r>
              <a:rPr lang="en-US" altLang="ko-KR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endParaRPr lang="en-US" altLang="ko-KR" sz="1400" dirty="0" smtClean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상대적으로 접근이 쉬운 학교를 </a:t>
            </a:r>
            <a:r>
              <a:rPr lang="ko-KR" altLang="en-US" sz="1400" dirty="0" err="1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우선입지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대상으로 선정하였다</a:t>
            </a:r>
            <a:r>
              <a:rPr lang="en-US" altLang="ko-KR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617" y="959110"/>
            <a:ext cx="5996792" cy="5619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9433480" y="4019239"/>
            <a:ext cx="2655164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P-median</a:t>
            </a:r>
            <a:r>
              <a:rPr lang="ko-KR" altLang="en-US" sz="1400" dirty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좌표</a:t>
            </a:r>
            <a:r>
              <a:rPr lang="en-US" altLang="ko-KR" sz="1400" dirty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</a:t>
            </a:r>
            <a:endParaRPr lang="en-US" altLang="ko-KR" sz="1400" dirty="0" smtClean="0">
              <a:solidFill>
                <a:srgbClr val="FF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(37.4631807, 127.0222533)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966693" y="596511"/>
            <a:ext cx="2655164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P-median</a:t>
            </a:r>
            <a:r>
              <a:rPr lang="ko-KR" altLang="en-US" sz="1400" dirty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좌표</a:t>
            </a:r>
            <a:r>
              <a:rPr lang="en-US" altLang="ko-KR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</a:t>
            </a:r>
          </a:p>
          <a:p>
            <a:r>
              <a:rPr lang="en-US" altLang="ko-KR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(37.4794551, 127.0368629)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9949809" y="1115820"/>
            <a:ext cx="731319" cy="96880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endCxn id="31" idx="1"/>
          </p:cNvCxnSpPr>
          <p:nvPr/>
        </p:nvCxnSpPr>
        <p:spPr>
          <a:xfrm flipV="1">
            <a:off x="8617039" y="4257766"/>
            <a:ext cx="816441" cy="683058"/>
          </a:xfrm>
          <a:prstGeom prst="bentConnector3">
            <a:avLst>
              <a:gd name="adj1" fmla="val -450"/>
            </a:avLst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9949809" y="2975388"/>
            <a:ext cx="209803" cy="209803"/>
          </a:xfrm>
          <a:prstGeom prst="ellipse">
            <a:avLst/>
          </a:prstGeom>
          <a:noFill/>
          <a:ln w="158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0104142" y="3185191"/>
            <a:ext cx="423731" cy="319179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8922625" y="4444175"/>
            <a:ext cx="209803" cy="209803"/>
          </a:xfrm>
          <a:prstGeom prst="ellipse">
            <a:avLst/>
          </a:prstGeom>
          <a:noFill/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꺾인 연결선 37"/>
          <p:cNvCxnSpPr>
            <a:stCxn id="37" idx="4"/>
          </p:cNvCxnSpPr>
          <p:nvPr/>
        </p:nvCxnSpPr>
        <p:spPr>
          <a:xfrm rot="16200000" flipH="1">
            <a:off x="9316578" y="4364926"/>
            <a:ext cx="238338" cy="816441"/>
          </a:xfrm>
          <a:prstGeom prst="bentConnector2">
            <a:avLst/>
          </a:prstGeom>
          <a:ln w="158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104142" y="3504370"/>
            <a:ext cx="265516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rgbClr val="00206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월정초등학교</a:t>
            </a:r>
            <a:endParaRPr lang="en-US" altLang="ko-KR" sz="1000" dirty="0" smtClean="0">
              <a:solidFill>
                <a:srgbClr val="00206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000" dirty="0" smtClean="0">
                <a:solidFill>
                  <a:srgbClr val="00206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(37.53426, 126.83618)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843968" y="4714291"/>
            <a:ext cx="265516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00206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양재초등학교</a:t>
            </a:r>
            <a:endParaRPr lang="en-US" altLang="ko-KR" sz="1000" dirty="0" smtClean="0">
              <a:solidFill>
                <a:srgbClr val="00206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000" dirty="0" smtClean="0">
                <a:solidFill>
                  <a:srgbClr val="00206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(37.47412, 127.03183)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95441" y="1627361"/>
            <a:ext cx="187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</a:t>
            </a:r>
            <a:r>
              <a:rPr lang="ko-KR" altLang="en-US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 양재</a:t>
            </a:r>
            <a:r>
              <a:rPr lang="en-US" altLang="ko-KR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동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-4277" y="1358820"/>
            <a:ext cx="5684108" cy="118576"/>
          </a:xfrm>
          <a:prstGeom prst="roundRect">
            <a:avLst>
              <a:gd name="adj" fmla="val 2005"/>
            </a:avLst>
          </a:prstGeom>
          <a:solidFill>
            <a:srgbClr val="FBE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8890201" y="4208622"/>
            <a:ext cx="265581" cy="264056"/>
            <a:chOff x="894945" y="3845274"/>
            <a:chExt cx="496110" cy="493262"/>
          </a:xfrm>
          <a:solidFill>
            <a:schemeClr val="accent5">
              <a:lumMod val="50000"/>
            </a:schemeClr>
          </a:solidFill>
        </p:grpSpPr>
        <p:sp>
          <p:nvSpPr>
            <p:cNvPr id="60" name="눈물 방울 59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9921919" y="2758950"/>
            <a:ext cx="265581" cy="264056"/>
            <a:chOff x="894945" y="3845274"/>
            <a:chExt cx="496110" cy="493262"/>
          </a:xfrm>
          <a:solidFill>
            <a:schemeClr val="accent5">
              <a:lumMod val="50000"/>
            </a:schemeClr>
          </a:solidFill>
        </p:grpSpPr>
        <p:sp>
          <p:nvSpPr>
            <p:cNvPr id="63" name="눈물 방울 62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88" t="7500" r="3768" b="79719"/>
          <a:stretch/>
        </p:blipFill>
        <p:spPr>
          <a:xfrm>
            <a:off x="110098" y="4803345"/>
            <a:ext cx="840327" cy="57607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79072" y="1627361"/>
            <a:ext cx="64038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최적입지</a:t>
            </a:r>
            <a:r>
              <a:rPr lang="ko-KR" altLang="en-US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선정 기준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우선순위 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=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반경 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250m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내 학교 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SOC</a:t>
            </a:r>
          </a:p>
          <a:p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우선순위 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=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반경 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500m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내 학교 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SOC</a:t>
            </a:r>
          </a:p>
          <a:p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우선순위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=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반경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7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50m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내 학교 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SOC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6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※ 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같은 반경 내에 있을 시에 역사와의 거리에 따라 우선순위가 매겨짐</a:t>
            </a:r>
            <a:endParaRPr lang="en-US" altLang="ko-KR" sz="14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※ 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반경 내에 학교가 없을 시에 동내 다른 반경 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순위로 입지 선정</a:t>
            </a:r>
            <a:endParaRPr lang="en-US" altLang="ko-KR" sz="14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39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모서리가 둥근 직사각형 96"/>
          <p:cNvSpPr/>
          <p:nvPr/>
        </p:nvSpPr>
        <p:spPr>
          <a:xfrm>
            <a:off x="-4277" y="1358820"/>
            <a:ext cx="5684108" cy="118576"/>
          </a:xfrm>
          <a:prstGeom prst="roundRect">
            <a:avLst>
              <a:gd name="adj" fmla="val 2005"/>
            </a:avLst>
          </a:prstGeom>
          <a:solidFill>
            <a:srgbClr val="FBE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6080" y="402589"/>
            <a:ext cx="573024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각 행정동 별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최적입지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4667" t="19333" r="67083" b="73408"/>
          <a:stretch/>
        </p:blipFill>
        <p:spPr>
          <a:xfrm>
            <a:off x="10904706" y="-1646"/>
            <a:ext cx="1279188" cy="2862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6080" y="364979"/>
            <a:ext cx="10967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최종결과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63" y="1820411"/>
            <a:ext cx="3357488" cy="4689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7" name="타원 56"/>
          <p:cNvSpPr/>
          <p:nvPr/>
        </p:nvSpPr>
        <p:spPr>
          <a:xfrm>
            <a:off x="2427196" y="3722820"/>
            <a:ext cx="190627" cy="190627"/>
          </a:xfrm>
          <a:prstGeom prst="ellipse">
            <a:avLst/>
          </a:prstGeom>
          <a:noFill/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2724257" y="3345597"/>
            <a:ext cx="190627" cy="190627"/>
          </a:xfrm>
          <a:prstGeom prst="ellipse">
            <a:avLst/>
          </a:prstGeom>
          <a:noFill/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2932304" y="3974600"/>
            <a:ext cx="190627" cy="190627"/>
          </a:xfrm>
          <a:prstGeom prst="ellipse">
            <a:avLst/>
          </a:prstGeom>
          <a:noFill/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3783994" y="2171922"/>
            <a:ext cx="2412479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P-median</a:t>
            </a:r>
            <a:r>
              <a:rPr lang="ko-KR" altLang="en-US" sz="1400" dirty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좌표</a:t>
            </a:r>
            <a:r>
              <a:rPr lang="en-US" altLang="ko-KR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</a:t>
            </a:r>
          </a:p>
          <a:p>
            <a:r>
              <a:rPr lang="en-US" altLang="ko-KR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(37.6400183, 127.0630571)</a:t>
            </a:r>
          </a:p>
        </p:txBody>
      </p:sp>
      <p:cxnSp>
        <p:nvCxnSpPr>
          <p:cNvPr id="61" name="꺾인 연결선 60"/>
          <p:cNvCxnSpPr/>
          <p:nvPr/>
        </p:nvCxnSpPr>
        <p:spPr>
          <a:xfrm rot="5400000" flipH="1" flipV="1">
            <a:off x="2627990" y="2774577"/>
            <a:ext cx="1425765" cy="851977"/>
          </a:xfrm>
          <a:prstGeom prst="bentConnector3">
            <a:avLst>
              <a:gd name="adj1" fmla="val 100334"/>
            </a:avLst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/>
          <p:nvPr/>
        </p:nvCxnSpPr>
        <p:spPr>
          <a:xfrm flipV="1">
            <a:off x="3122931" y="4069913"/>
            <a:ext cx="661063" cy="4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796235" y="3805081"/>
            <a:ext cx="241247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중원중학교</a:t>
            </a:r>
            <a:endParaRPr lang="en-US" altLang="ko-KR" sz="1000" dirty="0" smtClean="0">
              <a:solidFill>
                <a:schemeClr val="tx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(37.64390, 127.06799)</a:t>
            </a:r>
          </a:p>
        </p:txBody>
      </p:sp>
      <p:cxnSp>
        <p:nvCxnSpPr>
          <p:cNvPr id="64" name="꺾인 연결선 63"/>
          <p:cNvCxnSpPr/>
          <p:nvPr/>
        </p:nvCxnSpPr>
        <p:spPr>
          <a:xfrm flipV="1">
            <a:off x="2819570" y="2964300"/>
            <a:ext cx="947295" cy="381299"/>
          </a:xfrm>
          <a:prstGeom prst="bentConnector3">
            <a:avLst>
              <a:gd name="adj1" fmla="val -201"/>
            </a:avLst>
          </a:prstGeom>
          <a:ln w="158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796235" y="2700237"/>
            <a:ext cx="241247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대진여자고등학교</a:t>
            </a:r>
            <a:endParaRPr lang="en-US" altLang="ko-KR" sz="1000" dirty="0" smtClean="0">
              <a:solidFill>
                <a:schemeClr val="tx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(37.64618, 127.06709)</a:t>
            </a:r>
          </a:p>
        </p:txBody>
      </p:sp>
      <p:cxnSp>
        <p:nvCxnSpPr>
          <p:cNvPr id="66" name="꺾인 연결선 65"/>
          <p:cNvCxnSpPr/>
          <p:nvPr/>
        </p:nvCxnSpPr>
        <p:spPr>
          <a:xfrm flipV="1">
            <a:off x="2522510" y="3440910"/>
            <a:ext cx="1261484" cy="285988"/>
          </a:xfrm>
          <a:prstGeom prst="bentConnector3">
            <a:avLst>
              <a:gd name="adj1" fmla="val 651"/>
            </a:avLst>
          </a:prstGeom>
          <a:ln w="158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796235" y="3252659"/>
            <a:ext cx="241247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청계초등학교</a:t>
            </a:r>
            <a:endParaRPr lang="en-US" altLang="ko-KR" sz="1000" dirty="0" smtClean="0">
              <a:solidFill>
                <a:schemeClr val="tx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(37.64468, 127.06622)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66861" y="4563018"/>
            <a:ext cx="2412479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P-median</a:t>
            </a:r>
            <a:r>
              <a:rPr lang="ko-KR" altLang="en-US" sz="1400" dirty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좌표</a:t>
            </a:r>
            <a:r>
              <a:rPr lang="en-US" altLang="ko-KR" sz="1400" dirty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</a:t>
            </a:r>
            <a:endParaRPr lang="en-US" altLang="ko-KR" sz="1400" dirty="0" smtClean="0">
              <a:solidFill>
                <a:srgbClr val="FF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(37.6400183, 127.0630571)</a:t>
            </a:r>
          </a:p>
        </p:txBody>
      </p:sp>
      <p:cxnSp>
        <p:nvCxnSpPr>
          <p:cNvPr id="69" name="꺾인 연결선 68"/>
          <p:cNvCxnSpPr>
            <a:endCxn id="68" idx="1"/>
          </p:cNvCxnSpPr>
          <p:nvPr/>
        </p:nvCxnSpPr>
        <p:spPr>
          <a:xfrm flipV="1">
            <a:off x="1699823" y="4801545"/>
            <a:ext cx="2067038" cy="598821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/>
          <p:cNvSpPr/>
          <p:nvPr/>
        </p:nvSpPr>
        <p:spPr>
          <a:xfrm>
            <a:off x="1318569" y="4597594"/>
            <a:ext cx="190627" cy="190627"/>
          </a:xfrm>
          <a:prstGeom prst="ellipse">
            <a:avLst/>
          </a:prstGeom>
          <a:noFill/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70" idx="4"/>
          </p:cNvCxnSpPr>
          <p:nvPr/>
        </p:nvCxnSpPr>
        <p:spPr>
          <a:xfrm rot="16200000" flipH="1">
            <a:off x="2215459" y="3986645"/>
            <a:ext cx="749830" cy="2352981"/>
          </a:xfrm>
          <a:prstGeom prst="bentConnector2">
            <a:avLst/>
          </a:prstGeom>
          <a:ln w="158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3766858" y="5266691"/>
            <a:ext cx="241247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tx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아이티고등학교</a:t>
            </a:r>
            <a:endParaRPr lang="en-US" altLang="ko-KR" sz="1000" dirty="0" smtClean="0">
              <a:solidFill>
                <a:schemeClr val="tx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(37.64210, 127.06180)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360202" y="1651122"/>
            <a:ext cx="224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노원구 중계</a:t>
            </a:r>
            <a:r>
              <a:rPr lang="en-US" altLang="ko-KR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2.3</a:t>
            </a:r>
            <a:r>
              <a:rPr lang="ko-KR" altLang="en-US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동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9132408" y="4739113"/>
            <a:ext cx="214775" cy="214775"/>
          </a:xfrm>
          <a:prstGeom prst="ellipse">
            <a:avLst/>
          </a:prstGeom>
          <a:noFill/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053" y="2323057"/>
            <a:ext cx="5793544" cy="422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타원 88"/>
          <p:cNvSpPr/>
          <p:nvPr/>
        </p:nvSpPr>
        <p:spPr>
          <a:xfrm>
            <a:off x="9394687" y="5330235"/>
            <a:ext cx="214775" cy="214775"/>
          </a:xfrm>
          <a:prstGeom prst="ellipse">
            <a:avLst/>
          </a:prstGeom>
          <a:noFill/>
          <a:ln w="158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6521717" y="2530360"/>
            <a:ext cx="2718078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P-median</a:t>
            </a:r>
            <a:r>
              <a:rPr lang="ko-KR" altLang="en-US" sz="1400" dirty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좌표</a:t>
            </a:r>
            <a:r>
              <a:rPr lang="en-US" altLang="ko-KR" sz="1400" dirty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</a:t>
            </a:r>
            <a:endParaRPr lang="en-US" altLang="ko-KR" sz="1400" dirty="0" smtClean="0">
              <a:solidFill>
                <a:srgbClr val="FF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(37.6051196, 126.9182079)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519007" y="1752486"/>
            <a:ext cx="2156982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P-median</a:t>
            </a:r>
            <a:r>
              <a:rPr lang="ko-KR" altLang="en-US" sz="1400" dirty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좌표</a:t>
            </a:r>
            <a:r>
              <a:rPr lang="en-US" altLang="ko-KR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</a:t>
            </a:r>
          </a:p>
          <a:p>
            <a:r>
              <a:rPr lang="en-US" altLang="ko-KR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(37.6042072, 126.9103234)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097053" y="3526352"/>
            <a:ext cx="271807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00206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역촌초등학교</a:t>
            </a:r>
            <a:endParaRPr lang="en-US" altLang="ko-KR" sz="1000" dirty="0" smtClean="0">
              <a:solidFill>
                <a:srgbClr val="00206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000" dirty="0" smtClean="0">
                <a:solidFill>
                  <a:srgbClr val="00206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(37.60176, 126.91441)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025027" y="1722301"/>
            <a:ext cx="190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은평구 역촌동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94" name="꺾인 연결선 93"/>
          <p:cNvCxnSpPr>
            <a:stCxn id="89" idx="2"/>
          </p:cNvCxnSpPr>
          <p:nvPr/>
        </p:nvCxnSpPr>
        <p:spPr>
          <a:xfrm rot="10800000">
            <a:off x="6726256" y="4041445"/>
            <a:ext cx="2668431" cy="1396178"/>
          </a:xfrm>
          <a:prstGeom prst="bentConnector3">
            <a:avLst>
              <a:gd name="adj1" fmla="val 100400"/>
            </a:avLst>
          </a:prstGeom>
          <a:ln w="158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/>
          <p:nvPr/>
        </p:nvCxnSpPr>
        <p:spPr>
          <a:xfrm rot="10800000">
            <a:off x="8535493" y="2720544"/>
            <a:ext cx="2004748" cy="1614812"/>
          </a:xfrm>
          <a:prstGeom prst="bentConnector3">
            <a:avLst>
              <a:gd name="adj1" fmla="val 868"/>
            </a:avLst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endCxn id="91" idx="3"/>
          </p:cNvCxnSpPr>
          <p:nvPr/>
        </p:nvCxnSpPr>
        <p:spPr>
          <a:xfrm rot="5400000" flipH="1" flipV="1">
            <a:off x="7244011" y="3246659"/>
            <a:ext cx="2687624" cy="176332"/>
          </a:xfrm>
          <a:prstGeom prst="bentConnector4">
            <a:avLst>
              <a:gd name="adj1" fmla="val 45562"/>
              <a:gd name="adj2" fmla="val 229642"/>
            </a:avLst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그룹 97"/>
          <p:cNvGrpSpPr/>
          <p:nvPr/>
        </p:nvGrpSpPr>
        <p:grpSpPr>
          <a:xfrm>
            <a:off x="9369283" y="5107585"/>
            <a:ext cx="265581" cy="264056"/>
            <a:chOff x="894945" y="3845274"/>
            <a:chExt cx="496110" cy="493262"/>
          </a:xfrm>
          <a:solidFill>
            <a:schemeClr val="accent5">
              <a:lumMod val="50000"/>
            </a:schemeClr>
          </a:solidFill>
        </p:grpSpPr>
        <p:sp>
          <p:nvSpPr>
            <p:cNvPr id="99" name="눈물 방울 98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1279189" y="4361277"/>
            <a:ext cx="265581" cy="264056"/>
            <a:chOff x="894945" y="3845274"/>
            <a:chExt cx="496110" cy="493262"/>
          </a:xfrm>
          <a:solidFill>
            <a:schemeClr val="accent5">
              <a:lumMod val="50000"/>
            </a:schemeClr>
          </a:solidFill>
        </p:grpSpPr>
        <p:sp>
          <p:nvSpPr>
            <p:cNvPr id="102" name="눈물 방울 101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2395280" y="3520741"/>
            <a:ext cx="265581" cy="264056"/>
            <a:chOff x="894945" y="3845274"/>
            <a:chExt cx="496110" cy="493262"/>
          </a:xfrm>
          <a:solidFill>
            <a:schemeClr val="accent5">
              <a:lumMod val="50000"/>
            </a:schemeClr>
          </a:solidFill>
        </p:grpSpPr>
        <p:sp>
          <p:nvSpPr>
            <p:cNvPr id="105" name="눈물 방울 104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587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6080" y="402589"/>
            <a:ext cx="573024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각 행정동 별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최적입지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4667" t="19333" r="67083" b="73408"/>
          <a:stretch/>
        </p:blipFill>
        <p:spPr>
          <a:xfrm>
            <a:off x="10904706" y="-1646"/>
            <a:ext cx="1279188" cy="2862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6080" y="364979"/>
            <a:ext cx="10967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최종결과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492295" y="4252316"/>
            <a:ext cx="144000" cy="144000"/>
          </a:xfrm>
          <a:prstGeom prst="ellipse">
            <a:avLst/>
          </a:prstGeom>
          <a:noFill/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996351" y="2862274"/>
            <a:ext cx="144000" cy="144000"/>
          </a:xfrm>
          <a:prstGeom prst="ellipse">
            <a:avLst/>
          </a:prstGeom>
          <a:noFill/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716455" y="3762883"/>
            <a:ext cx="144000" cy="144000"/>
          </a:xfrm>
          <a:prstGeom prst="ellipse">
            <a:avLst/>
          </a:prstGeom>
          <a:noFill/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1" y="2060994"/>
            <a:ext cx="3582835" cy="431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타원 15"/>
          <p:cNvSpPr/>
          <p:nvPr/>
        </p:nvSpPr>
        <p:spPr>
          <a:xfrm>
            <a:off x="1665276" y="2430226"/>
            <a:ext cx="144000" cy="144000"/>
          </a:xfrm>
          <a:prstGeom prst="ellipse">
            <a:avLst/>
          </a:prstGeom>
          <a:noFill/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500423" y="3438338"/>
            <a:ext cx="144000" cy="144000"/>
          </a:xfrm>
          <a:prstGeom prst="ellipse">
            <a:avLst/>
          </a:prstGeom>
          <a:noFill/>
          <a:ln w="158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71873" y="3977315"/>
            <a:ext cx="144000" cy="144000"/>
          </a:xfrm>
          <a:prstGeom prst="ellipse">
            <a:avLst/>
          </a:prstGeom>
          <a:noFill/>
          <a:ln w="158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910263" y="2163573"/>
            <a:ext cx="1822391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P-median</a:t>
            </a:r>
            <a:r>
              <a:rPr lang="ko-KR" altLang="en-US" sz="1400" dirty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좌표</a:t>
            </a:r>
            <a:r>
              <a:rPr lang="en-US" altLang="ko-KR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</a:t>
            </a:r>
          </a:p>
          <a:p>
            <a:r>
              <a:rPr lang="en-US" altLang="ko-KR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(37.5380233, 26.8384486)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07007" y="4469034"/>
            <a:ext cx="1822391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P-median</a:t>
            </a:r>
            <a:r>
              <a:rPr lang="ko-KR" altLang="en-US" sz="1400" dirty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좌표</a:t>
            </a:r>
            <a:r>
              <a:rPr lang="en-US" altLang="ko-KR" sz="1400" dirty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</a:t>
            </a:r>
            <a:endParaRPr lang="en-US" altLang="ko-KR" sz="1400" dirty="0" smtClean="0">
              <a:solidFill>
                <a:srgbClr val="FF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(37.5308472, 126.8430178)</a:t>
            </a:r>
          </a:p>
        </p:txBody>
      </p:sp>
      <p:cxnSp>
        <p:nvCxnSpPr>
          <p:cNvPr id="23" name="꺾인 연결선 22"/>
          <p:cNvCxnSpPr>
            <a:endCxn id="19" idx="1"/>
          </p:cNvCxnSpPr>
          <p:nvPr/>
        </p:nvCxnSpPr>
        <p:spPr>
          <a:xfrm flipV="1">
            <a:off x="1665276" y="2402100"/>
            <a:ext cx="1244987" cy="735923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6" idx="2"/>
            <a:endCxn id="27" idx="2"/>
          </p:cNvCxnSpPr>
          <p:nvPr/>
        </p:nvCxnSpPr>
        <p:spPr>
          <a:xfrm rot="10800000">
            <a:off x="1075380" y="2200548"/>
            <a:ext cx="589896" cy="301679"/>
          </a:xfrm>
          <a:prstGeom prst="bentConnector2">
            <a:avLst/>
          </a:prstGeom>
          <a:ln w="158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7" idx="0"/>
          </p:cNvCxnSpPr>
          <p:nvPr/>
        </p:nvCxnSpPr>
        <p:spPr>
          <a:xfrm rot="5400000" flipH="1" flipV="1">
            <a:off x="2674487" y="3133586"/>
            <a:ext cx="202689" cy="406817"/>
          </a:xfrm>
          <a:prstGeom prst="bentConnector2">
            <a:avLst/>
          </a:prstGeom>
          <a:ln w="158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/>
          <p:nvPr/>
        </p:nvCxnSpPr>
        <p:spPr>
          <a:xfrm flipV="1">
            <a:off x="1143873" y="3708183"/>
            <a:ext cx="1888899" cy="269133"/>
          </a:xfrm>
          <a:prstGeom prst="bentConnector3">
            <a:avLst>
              <a:gd name="adj1" fmla="val 50000"/>
            </a:avLst>
          </a:prstGeom>
          <a:ln w="158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1483" y="1800437"/>
            <a:ext cx="146779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rgbClr val="00206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신월초등학교</a:t>
            </a:r>
            <a:endParaRPr lang="en-US" altLang="ko-KR" sz="1000" dirty="0" smtClean="0">
              <a:solidFill>
                <a:srgbClr val="00206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000" dirty="0" smtClean="0">
                <a:solidFill>
                  <a:srgbClr val="00206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(37.53992, 126.83903)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32772" y="3582358"/>
            <a:ext cx="1822391" cy="4154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rgbClr val="00206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월정초등학교</a:t>
            </a:r>
            <a:endParaRPr lang="en-US" altLang="ko-KR" sz="1000" dirty="0" smtClean="0">
              <a:solidFill>
                <a:srgbClr val="00206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000" dirty="0" smtClean="0">
                <a:solidFill>
                  <a:srgbClr val="00206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(37.53431, 127.83619)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32772" y="3095831"/>
            <a:ext cx="1822391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00206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화원</a:t>
            </a:r>
            <a:r>
              <a:rPr lang="ko-KR" altLang="en-US" sz="1000" dirty="0">
                <a:solidFill>
                  <a:srgbClr val="00206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중</a:t>
            </a:r>
            <a:r>
              <a:rPr lang="ko-KR" altLang="en-US" sz="1000" dirty="0" smtClean="0">
                <a:solidFill>
                  <a:srgbClr val="00206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학교</a:t>
            </a:r>
            <a:endParaRPr lang="en-US" altLang="ko-KR" sz="1000" dirty="0" smtClean="0">
              <a:solidFill>
                <a:srgbClr val="00206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000" dirty="0" smtClean="0">
                <a:solidFill>
                  <a:srgbClr val="00206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(37.53672, 126.84260)</a:t>
            </a:r>
          </a:p>
        </p:txBody>
      </p:sp>
      <p:cxnSp>
        <p:nvCxnSpPr>
          <p:cNvPr id="31" name="꺾인 연결선 30"/>
          <p:cNvCxnSpPr/>
          <p:nvPr/>
        </p:nvCxnSpPr>
        <p:spPr>
          <a:xfrm flipV="1">
            <a:off x="2638073" y="4789935"/>
            <a:ext cx="880039" cy="302299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69774" y="1680368"/>
            <a:ext cx="221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</a:t>
            </a:r>
            <a:r>
              <a:rPr lang="ko-KR" altLang="en-US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 화곡</a:t>
            </a:r>
            <a:r>
              <a:rPr lang="en-US" altLang="ko-KR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동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67" y="2640675"/>
            <a:ext cx="7032427" cy="373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6249681" y="2976423"/>
            <a:ext cx="251006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accent5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인수초등학교</a:t>
            </a:r>
            <a:endParaRPr lang="en-US" altLang="ko-KR" sz="1000" dirty="0" smtClean="0">
              <a:solidFill>
                <a:schemeClr val="accent5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000" dirty="0" smtClean="0">
                <a:solidFill>
                  <a:schemeClr val="accent5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(37.64283, 127.00967)</a:t>
            </a:r>
          </a:p>
        </p:txBody>
      </p:sp>
      <p:sp>
        <p:nvSpPr>
          <p:cNvPr id="56" name="타원 55"/>
          <p:cNvSpPr/>
          <p:nvPr/>
        </p:nvSpPr>
        <p:spPr>
          <a:xfrm>
            <a:off x="9607797" y="3226756"/>
            <a:ext cx="229934" cy="229934"/>
          </a:xfrm>
          <a:prstGeom prst="ellipse">
            <a:avLst/>
          </a:prstGeom>
          <a:noFill/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꺾인 연결선 56"/>
          <p:cNvCxnSpPr>
            <a:stCxn id="56" idx="2"/>
          </p:cNvCxnSpPr>
          <p:nvPr/>
        </p:nvCxnSpPr>
        <p:spPr>
          <a:xfrm rot="10800000">
            <a:off x="7825951" y="3190505"/>
            <a:ext cx="1781847" cy="151219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812834" y="2302248"/>
            <a:ext cx="2909930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P-median</a:t>
            </a:r>
            <a:r>
              <a:rPr lang="ko-KR" altLang="en-US" sz="1400" dirty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좌표</a:t>
            </a:r>
            <a:r>
              <a:rPr lang="en-US" altLang="ko-KR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</a:t>
            </a:r>
          </a:p>
          <a:p>
            <a:r>
              <a:rPr lang="en-US" altLang="ko-KR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(37.6425452, 127.0109003)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741150" y="4452581"/>
            <a:ext cx="2909930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P-median</a:t>
            </a:r>
            <a:r>
              <a:rPr lang="ko-KR" altLang="en-US" sz="1400" dirty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좌표</a:t>
            </a:r>
            <a:r>
              <a:rPr lang="en-US" altLang="ko-KR" sz="1400" dirty="0">
                <a:solidFill>
                  <a:srgbClr val="FF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</a:t>
            </a:r>
            <a:endParaRPr lang="en-US" altLang="ko-KR" sz="1400" dirty="0" smtClean="0">
              <a:solidFill>
                <a:srgbClr val="FF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(37.6362277, 127.0155007)</a:t>
            </a:r>
            <a:endParaRPr lang="ko-KR" altLang="en-US" sz="11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 flipH="1">
            <a:off x="8667681" y="4681586"/>
            <a:ext cx="1833857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/>
          <p:cNvSpPr/>
          <p:nvPr/>
        </p:nvSpPr>
        <p:spPr>
          <a:xfrm>
            <a:off x="10297676" y="4054476"/>
            <a:ext cx="229934" cy="229934"/>
          </a:xfrm>
          <a:prstGeom prst="ellipse">
            <a:avLst/>
          </a:prstGeom>
          <a:noFill/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꺾인 연결선 61"/>
          <p:cNvCxnSpPr>
            <a:stCxn id="61" idx="4"/>
          </p:cNvCxnSpPr>
          <p:nvPr/>
        </p:nvCxnSpPr>
        <p:spPr>
          <a:xfrm rot="5400000">
            <a:off x="9108505" y="4304956"/>
            <a:ext cx="1324684" cy="128359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666206" y="5609094"/>
            <a:ext cx="264453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accent5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우이초등학교</a:t>
            </a:r>
            <a:endParaRPr lang="en-US" altLang="ko-KR" sz="1000" dirty="0" smtClean="0">
              <a:solidFill>
                <a:schemeClr val="accent5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000" dirty="0" smtClean="0">
                <a:solidFill>
                  <a:schemeClr val="accent5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(37.63840, 127.01495)</a:t>
            </a:r>
          </a:p>
        </p:txBody>
      </p:sp>
      <p:cxnSp>
        <p:nvCxnSpPr>
          <p:cNvPr id="64" name="직선 화살표 연결선 63"/>
          <p:cNvCxnSpPr/>
          <p:nvPr/>
        </p:nvCxnSpPr>
        <p:spPr>
          <a:xfrm flipH="1" flipV="1">
            <a:off x="8490885" y="2822717"/>
            <a:ext cx="1276332" cy="51900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817577" y="1727084"/>
            <a:ext cx="178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강북구 </a:t>
            </a:r>
            <a:r>
              <a:rPr lang="ko-KR" altLang="en-US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인수동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-4277" y="1358820"/>
            <a:ext cx="5684108" cy="118576"/>
          </a:xfrm>
          <a:prstGeom prst="roundRect">
            <a:avLst>
              <a:gd name="adj" fmla="val 2005"/>
            </a:avLst>
          </a:prstGeom>
          <a:solidFill>
            <a:srgbClr val="FBE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/>
          <p:cNvGrpSpPr/>
          <p:nvPr/>
        </p:nvGrpSpPr>
        <p:grpSpPr>
          <a:xfrm>
            <a:off x="9589973" y="3022563"/>
            <a:ext cx="265581" cy="264056"/>
            <a:chOff x="894945" y="3845274"/>
            <a:chExt cx="496110" cy="493262"/>
          </a:xfrm>
          <a:solidFill>
            <a:schemeClr val="accent5">
              <a:lumMod val="50000"/>
            </a:schemeClr>
          </a:solidFill>
        </p:grpSpPr>
        <p:sp>
          <p:nvSpPr>
            <p:cNvPr id="89" name="눈물 방울 88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10281200" y="3847295"/>
            <a:ext cx="265581" cy="264056"/>
            <a:chOff x="894945" y="3845274"/>
            <a:chExt cx="496110" cy="493262"/>
          </a:xfrm>
          <a:solidFill>
            <a:schemeClr val="accent5">
              <a:lumMod val="50000"/>
            </a:schemeClr>
          </a:solidFill>
        </p:grpSpPr>
        <p:sp>
          <p:nvSpPr>
            <p:cNvPr id="92" name="눈물 방울 91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1011082" y="3749555"/>
            <a:ext cx="265581" cy="264056"/>
            <a:chOff x="894945" y="3845274"/>
            <a:chExt cx="496110" cy="493262"/>
          </a:xfrm>
          <a:solidFill>
            <a:schemeClr val="accent5">
              <a:lumMod val="50000"/>
            </a:schemeClr>
          </a:solidFill>
        </p:grpSpPr>
        <p:sp>
          <p:nvSpPr>
            <p:cNvPr id="95" name="눈물 방울 94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1604485" y="2192700"/>
            <a:ext cx="265581" cy="264056"/>
            <a:chOff x="894945" y="3845274"/>
            <a:chExt cx="496110" cy="493262"/>
          </a:xfrm>
          <a:solidFill>
            <a:schemeClr val="accent5">
              <a:lumMod val="50000"/>
            </a:schemeClr>
          </a:solidFill>
        </p:grpSpPr>
        <p:sp>
          <p:nvSpPr>
            <p:cNvPr id="98" name="눈물 방울 97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012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연결자 3"/>
          <p:cNvSpPr/>
          <p:nvPr/>
        </p:nvSpPr>
        <p:spPr>
          <a:xfrm>
            <a:off x="-155641" y="-395071"/>
            <a:ext cx="5262665" cy="7743217"/>
          </a:xfrm>
          <a:prstGeom prst="flowChartConnector">
            <a:avLst/>
          </a:prstGeom>
          <a:solidFill>
            <a:srgbClr val="FBE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0" y="0"/>
            <a:ext cx="3599234" cy="6858000"/>
          </a:xfrm>
          <a:prstGeom prst="roundRect">
            <a:avLst>
              <a:gd name="adj" fmla="val 0"/>
            </a:avLst>
          </a:prstGeom>
          <a:solidFill>
            <a:srgbClr val="FBE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661" y="2813757"/>
            <a:ext cx="573024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활용 방안 및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보안점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4667" t="19333" r="67083" b="73408"/>
          <a:stretch/>
        </p:blipFill>
        <p:spPr>
          <a:xfrm>
            <a:off x="10904706" y="-1646"/>
            <a:ext cx="1279188" cy="2862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5661" y="2776147"/>
            <a:ext cx="10967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최종결과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00" b="25900" l="9950" r="95500">
                        <a14:foregroundMark x1="75600" y1="11200" x2="75600" y2="1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5" t="3673" r="217" b="71619"/>
          <a:stretch/>
        </p:blipFill>
        <p:spPr>
          <a:xfrm>
            <a:off x="2074358" y="5350032"/>
            <a:ext cx="3188307" cy="78740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400" b="98200" l="0" r="98700">
                        <a14:foregroundMark x1="24350" y1="82500" x2="24350" y2="8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405" t="72485" r="-48"/>
          <a:stretch/>
        </p:blipFill>
        <p:spPr>
          <a:xfrm>
            <a:off x="282770" y="4538"/>
            <a:ext cx="1516847" cy="93489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100" b="71200" l="450" r="96650">
                        <a14:foregroundMark x1="76700" y1="60000" x2="76700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" t="51230" r="36713" b="29641"/>
          <a:stretch/>
        </p:blipFill>
        <p:spPr>
          <a:xfrm>
            <a:off x="3599234" y="1864691"/>
            <a:ext cx="2008343" cy="609601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896827" y="5989294"/>
            <a:ext cx="280705" cy="279094"/>
            <a:chOff x="894945" y="3845274"/>
            <a:chExt cx="496110" cy="493262"/>
          </a:xfrm>
        </p:grpSpPr>
        <p:sp>
          <p:nvSpPr>
            <p:cNvPr id="67" name="눈물 방울 66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solidFill>
              <a:srgbClr val="F58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solidFill>
              <a:srgbClr val="FBE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00668" y="6139604"/>
            <a:ext cx="280705" cy="279094"/>
            <a:chOff x="894945" y="3845274"/>
            <a:chExt cx="496110" cy="493262"/>
          </a:xfrm>
        </p:grpSpPr>
        <p:sp>
          <p:nvSpPr>
            <p:cNvPr id="70" name="눈물 방울 69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solidFill>
              <a:srgbClr val="F58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solidFill>
              <a:srgbClr val="FBE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1518912" y="728864"/>
            <a:ext cx="280705" cy="279094"/>
            <a:chOff x="894945" y="3845274"/>
            <a:chExt cx="496110" cy="493262"/>
          </a:xfrm>
        </p:grpSpPr>
        <p:sp>
          <p:nvSpPr>
            <p:cNvPr id="73" name="눈물 방울 72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solidFill>
              <a:srgbClr val="F58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solidFill>
              <a:srgbClr val="FBE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100" b="71200" l="450" r="96650">
                        <a14:foregroundMark x1="76700" y1="60000" x2="76700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09" t="51230" r="-314" b="29641"/>
          <a:stretch/>
        </p:blipFill>
        <p:spPr>
          <a:xfrm>
            <a:off x="1526547" y="391662"/>
            <a:ext cx="1172878" cy="60960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B4A48BAC-8DE9-4767-BF34-1F96E543A572}"/>
              </a:ext>
            </a:extLst>
          </p:cNvPr>
          <p:cNvSpPr txBox="1"/>
          <p:nvPr/>
        </p:nvSpPr>
        <p:spPr>
          <a:xfrm>
            <a:off x="6121378" y="965531"/>
            <a:ext cx="587282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1. 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디지털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정보 격차 완화에 기여</a:t>
            </a:r>
          </a:p>
          <a:p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고령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계층을 대상으로 디지털 교육을 진행하는 디지털 배움터의 우선 입지를 도출하면서 디지털 소외 지수를 파악 함으로서 고령 계층의 디지털 </a:t>
            </a:r>
            <a:r>
              <a:rPr lang="ko-KR" altLang="en-US" sz="1400" dirty="0" err="1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정보격차에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따른 소외 문제를 해결하고자 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한다</a:t>
            </a:r>
            <a:r>
              <a:rPr lang="en-US" altLang="ko-KR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</a:t>
            </a:r>
            <a:endParaRPr lang="ko-KR" altLang="en-US" sz="1400" dirty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endParaRPr lang="ko-KR" altLang="en-US" sz="1400" dirty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2.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정부의 디지털 포용 추진 계획에 도움</a:t>
            </a:r>
          </a:p>
          <a:p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현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디지털 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포용추진계획에 따라서 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2022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년 새로운 디지털 역량교육센터의 최적 입지를 구하는데 기준을 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제시한다</a:t>
            </a:r>
            <a:r>
              <a:rPr lang="en-US" altLang="ko-KR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</a:t>
            </a:r>
            <a:endParaRPr lang="ko-KR" altLang="en-US" sz="1400" dirty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endParaRPr lang="ko-KR" altLang="en-US" sz="1400" dirty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3.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구체적인 위치 도출</a:t>
            </a:r>
          </a:p>
          <a:p>
            <a:r>
              <a:rPr lang="ko-KR" altLang="en-US" sz="1400" dirty="0" err="1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클러스터링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기법과 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p-median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기법을 활용해 디지털 배움터가 설치 되어야 할 구체적인 위치를 도출 함으로서 실질적인 방안을 제시하였다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</a:t>
            </a:r>
          </a:p>
          <a:p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5662307" y="605199"/>
            <a:ext cx="182525" cy="182525"/>
          </a:xfrm>
          <a:prstGeom prst="ellipse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907213" y="416579"/>
            <a:ext cx="209865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활용방안 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기대효과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07213" y="4399576"/>
            <a:ext cx="1492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한계 </a:t>
            </a:r>
            <a:r>
              <a:rPr lang="en-US" altLang="ko-KR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</a:t>
            </a: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보완점</a:t>
            </a:r>
            <a:endParaRPr lang="ko-KR" altLang="en-US" sz="1200" dirty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21378" y="4911684"/>
            <a:ext cx="58728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1.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디지털 소외 지수를 도출하는데 있어서 학력도 중요한 요인이지만 </a:t>
            </a:r>
            <a:r>
              <a:rPr lang="ko-KR" altLang="en-US" sz="1400" dirty="0" err="1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행정동별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학력수준 데이터를 활용할 수 없어 고려하지 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못하였다</a:t>
            </a:r>
            <a:r>
              <a:rPr lang="en-US" altLang="ko-KR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</a:t>
            </a:r>
            <a:endParaRPr lang="en-US" altLang="ko-KR" sz="1400" dirty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endParaRPr lang="ko-KR" altLang="en-US" sz="1400" dirty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2.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지역별로 디지털 배움터의 최적 입지를 선정 했으나 지역 내 구체적인 조사를 통해 선정된 배움터가 실질적으로 활용도가 </a:t>
            </a:r>
            <a:r>
              <a:rPr lang="ko-KR" altLang="en-US" sz="14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높을 지에 </a:t>
            </a:r>
            <a:r>
              <a:rPr lang="ko-KR" altLang="en-US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대한 조사가 필요하다</a:t>
            </a:r>
            <a:r>
              <a:rPr lang="en-US" altLang="ko-KR" sz="14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</a:t>
            </a:r>
          </a:p>
        </p:txBody>
      </p:sp>
      <p:sp>
        <p:nvSpPr>
          <p:cNvPr id="78" name="타원 77"/>
          <p:cNvSpPr/>
          <p:nvPr/>
        </p:nvSpPr>
        <p:spPr>
          <a:xfrm>
            <a:off x="5662307" y="4591334"/>
            <a:ext cx="182525" cy="182525"/>
          </a:xfrm>
          <a:prstGeom prst="ellipse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7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551234" y="365125"/>
            <a:ext cx="11167353" cy="6103769"/>
          </a:xfrm>
          <a:prstGeom prst="roundRect">
            <a:avLst>
              <a:gd name="adj" fmla="val 20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2282731" y="1894114"/>
            <a:ext cx="2416863" cy="2402988"/>
            <a:chOff x="894945" y="3845274"/>
            <a:chExt cx="496110" cy="493262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36" name="눈물 방울 35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28834" y="2491467"/>
            <a:ext cx="2270760" cy="1325563"/>
          </a:xfrm>
        </p:spPr>
        <p:txBody>
          <a:bodyPr/>
          <a:lstStyle/>
          <a:p>
            <a:r>
              <a:rPr lang="ko-KR" altLang="en-US" dirty="0" err="1" smtClean="0">
                <a:latin typeface="카페24 아네모네" pitchFamily="2" charset="-127"/>
                <a:ea typeface="카페24 아네모네" pitchFamily="2" charset="-127"/>
              </a:rPr>
              <a:t>발표목차</a:t>
            </a:r>
            <a:endParaRPr lang="ko-KR" altLang="en-US" dirty="0"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7051040" y="371582"/>
            <a:ext cx="22869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카페24 아네모네에어" pitchFamily="2" charset="-127"/>
                <a:ea typeface="카페24 아네모네에어" pitchFamily="2" charset="-127"/>
              </a:rPr>
              <a:t>개요</a:t>
            </a:r>
            <a:endParaRPr lang="en-US" altLang="ko-KR" sz="3600" dirty="0" smtClean="0"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051040" y="2339068"/>
            <a:ext cx="40052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카페24 아네모네에어" pitchFamily="2" charset="-127"/>
                <a:ea typeface="카페24 아네모네에어" pitchFamily="2" charset="-127"/>
              </a:rPr>
              <a:t>분석과정</a:t>
            </a:r>
            <a:r>
              <a:rPr lang="ko-KR" altLang="en-US" sz="3600" dirty="0" smtClean="0">
                <a:latin typeface="카페24 아네모네에어" pitchFamily="2" charset="-127"/>
                <a:ea typeface="카페24 아네모네에어" pitchFamily="2" charset="-127"/>
              </a:rPr>
              <a:t> 및 방법</a:t>
            </a:r>
            <a:endParaRPr lang="en-US" altLang="ko-KR" sz="3600" dirty="0" smtClean="0"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7051040" y="4374100"/>
            <a:ext cx="22869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카페24 아네모네에어" pitchFamily="2" charset="-127"/>
                <a:ea typeface="카페24 아네모네에어" pitchFamily="2" charset="-127"/>
              </a:rPr>
              <a:t>최종결과</a:t>
            </a:r>
            <a:endParaRPr lang="en-US" altLang="ko-KR" sz="3600" dirty="0" smtClean="0">
              <a:latin typeface="카페24 아네모네에어" pitchFamily="2" charset="-127"/>
              <a:ea typeface="카페24 아네모네에어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4667" t="19333" r="67083" b="73408"/>
          <a:stretch/>
        </p:blipFill>
        <p:spPr>
          <a:xfrm>
            <a:off x="10912812" y="0"/>
            <a:ext cx="1279188" cy="286211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7524886" y="1413373"/>
            <a:ext cx="3276600" cy="994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6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분석배경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필요성</a:t>
            </a:r>
            <a:endParaRPr lang="en-US" altLang="ko-KR" sz="16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시행 중인 정책</a:t>
            </a:r>
            <a:endParaRPr lang="en-US" altLang="ko-KR" sz="16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문제점</a:t>
            </a:r>
            <a:endParaRPr lang="en-US" altLang="ko-KR" sz="16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7524886" y="3344104"/>
            <a:ext cx="3276600" cy="1540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수집 및 전처리</a:t>
            </a:r>
            <a:endParaRPr lang="en-US" altLang="ko-KR" sz="16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최우선 행정동 선정</a:t>
            </a:r>
            <a:endParaRPr lang="en-US" altLang="ko-KR" sz="16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디지털배움터 입지 선정</a:t>
            </a:r>
            <a:endParaRPr lang="en-US" altLang="ko-KR" sz="16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7524886" y="5352185"/>
            <a:ext cx="4242699" cy="1369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각 행정동 별 최적 입지</a:t>
            </a:r>
            <a:endParaRPr lang="en-US" altLang="ko-KR" sz="16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활용 방안 및 보완점</a:t>
            </a:r>
            <a:endParaRPr lang="en-US" altLang="ko-KR" sz="16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분석에 활용한 데이터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6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분석툴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참고문헌</a:t>
            </a:r>
            <a:endParaRPr lang="en-US" altLang="ko-KR" sz="16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0" indent="0">
              <a:buNone/>
            </a:pPr>
            <a:endParaRPr lang="ko-KR" altLang="en-US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72063" y="5036644"/>
            <a:ext cx="2789021" cy="1400951"/>
            <a:chOff x="1010819" y="4231699"/>
            <a:chExt cx="4392312" cy="2206299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87" t="81457" r="26975" b="5704"/>
            <a:stretch/>
          </p:blipFill>
          <p:spPr>
            <a:xfrm>
              <a:off x="4146338" y="4801007"/>
              <a:ext cx="944282" cy="140439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60" t="81457" r="26975" b="5704"/>
            <a:stretch/>
          </p:blipFill>
          <p:spPr>
            <a:xfrm>
              <a:off x="1152623" y="4231699"/>
              <a:ext cx="2054352" cy="165201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98" t="78739" r="59017" b="4869"/>
            <a:stretch/>
          </p:blipFill>
          <p:spPr>
            <a:xfrm>
              <a:off x="3490661" y="4437085"/>
              <a:ext cx="342843" cy="1446630"/>
            </a:xfrm>
            <a:prstGeom prst="rect">
              <a:avLst/>
            </a:prstGeom>
          </p:spPr>
        </p:pic>
        <p:grpSp>
          <p:nvGrpSpPr>
            <p:cNvPr id="31" name="그룹 30"/>
            <p:cNvGrpSpPr/>
            <p:nvPr/>
          </p:nvGrpSpPr>
          <p:grpSpPr>
            <a:xfrm>
              <a:off x="1010819" y="5474964"/>
              <a:ext cx="4392312" cy="963034"/>
              <a:chOff x="794849" y="5505860"/>
              <a:chExt cx="4392312" cy="963034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84582" b="92873" l="4073" r="23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7" t="84751" r="77391" b="7796"/>
              <a:stretch/>
            </p:blipFill>
            <p:spPr>
              <a:xfrm>
                <a:off x="2880246" y="5505860"/>
                <a:ext cx="2306915" cy="963034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84582" b="92873" l="4073" r="23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7" t="84751" r="77391" b="7796"/>
              <a:stretch/>
            </p:blipFill>
            <p:spPr>
              <a:xfrm>
                <a:off x="794849" y="5505860"/>
                <a:ext cx="2306915" cy="963034"/>
              </a:xfrm>
              <a:prstGeom prst="rect">
                <a:avLst/>
              </a:prstGeom>
            </p:spPr>
          </p:pic>
        </p:grpSp>
      </p:grpSp>
      <p:sp>
        <p:nvSpPr>
          <p:cNvPr id="39" name="타원 38"/>
          <p:cNvSpPr/>
          <p:nvPr/>
        </p:nvSpPr>
        <p:spPr>
          <a:xfrm>
            <a:off x="6727899" y="912902"/>
            <a:ext cx="182525" cy="182525"/>
          </a:xfrm>
          <a:prstGeom prst="ellipse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697596" y="2851945"/>
            <a:ext cx="182525" cy="182525"/>
          </a:xfrm>
          <a:prstGeom prst="ellipse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685634" y="4893311"/>
            <a:ext cx="182525" cy="182525"/>
          </a:xfrm>
          <a:prstGeom prst="ellipse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85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7F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카페24 아네모네에어" pitchFamily="2" charset="-127"/>
                <a:ea typeface="카페24 아네모네에어" pitchFamily="2" charset="-127"/>
              </a:rPr>
              <a:t>참고문헌</a:t>
            </a:r>
            <a:r>
              <a:rPr lang="en-US" altLang="ko-KR" dirty="0" smtClean="0"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dirty="0" smtClean="0">
                <a:latin typeface="카페24 아네모네에어" pitchFamily="2" charset="-127"/>
                <a:ea typeface="카페24 아네모네에어" pitchFamily="2" charset="-127"/>
              </a:rPr>
              <a:t>분석에 활용한 데이터</a:t>
            </a:r>
            <a:r>
              <a:rPr lang="en-US" altLang="ko-KR" dirty="0" smtClean="0"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dirty="0" err="1" smtClean="0">
                <a:latin typeface="카페24 아네모네에어" pitchFamily="2" charset="-127"/>
                <a:ea typeface="카페24 아네모네에어" pitchFamily="2" charset="-127"/>
              </a:rPr>
              <a:t>분석툴</a:t>
            </a:r>
            <a:endParaRPr lang="ko-KR" altLang="en-US" dirty="0">
              <a:latin typeface="카페24 아네모네에어" pitchFamily="2" charset="-127"/>
              <a:ea typeface="카페24 아네모네에어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4667" t="19333" r="67083" b="73408"/>
          <a:stretch/>
        </p:blipFill>
        <p:spPr>
          <a:xfrm>
            <a:off x="10904706" y="-1646"/>
            <a:ext cx="1279188" cy="28621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82505" y="1577193"/>
            <a:ext cx="5708227" cy="5082289"/>
          </a:xfrm>
          <a:prstGeom prst="roundRect">
            <a:avLst>
              <a:gd name="adj" fmla="val 20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참고문헌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•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남궁현경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김일호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천희란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(2017)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서울시 고령자의 정보격차 관련 요인에 관한 연구</a:t>
            </a:r>
            <a:b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</a:b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•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황남희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외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5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명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(2020)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노년기 정보 활용 현황 및 디지털 소외 해소 방안 모색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•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김수경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신혜리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김영선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(2020)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중고령자의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디지털기기 이용동기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이용태도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이용성과 간의 관계 연구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경로분석을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중심으로</a:t>
            </a:r>
            <a:b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</a:b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•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임정훈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이혁준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이지훈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(2020)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장 노년층의 디지털 정보격차 영향요인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베이비붐 세대와 노인세대의 비교를 중심으로</a:t>
            </a:r>
            <a:b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</a:b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•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김수경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김영선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신혜리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(2020)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중고령자의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디지털정보역량수준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예측요인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분석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성별 차이를 중심으로</a:t>
            </a:r>
            <a:b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</a:b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•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배영임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신혜리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(2021)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비대면 시대의 그림자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디지털 소외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•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강소량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(2019),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장노년층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디지털역량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실태와 정보화 교육과정 운영방향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서울시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50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플러스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/>
            </a:r>
            <a:b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</a:b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•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과학기술정보통신부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(2020)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디지털정보격차실태조사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•“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디지털 배움터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주먹구구 배정으로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지자체별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차별 심각”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디지털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데일리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,2021.10.08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/>
            </a:r>
            <a:b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</a:b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•“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서울시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전 국민 디지털 역량 강화 교육 ‘디지털 배움터’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140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개소 운영”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동아일보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.2021.06.21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/>
            </a:r>
            <a:b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</a:b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•'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언택트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시대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'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가 혼란스러운 고령층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… "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소외계층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·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지역 격차 커진다“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조선비즈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2020.10.09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/>
            </a:r>
            <a:b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</a:b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•“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디지털 소외계층 위한 대책 시급하다”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기호일보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2021.04.28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6239933" y="1577193"/>
            <a:ext cx="5708227" cy="3629807"/>
          </a:xfrm>
          <a:prstGeom prst="roundRect">
            <a:avLst>
              <a:gd name="adj" fmla="val 20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분석에 활용한 데이터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•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빅데이터 캠퍼스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/>
            </a:r>
            <a:b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</a:b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서울시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행정동별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소득수준 통계 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행정동별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소득수준 확인</a:t>
            </a:r>
            <a:b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</a:b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서울시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주요시설과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집객시설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위치 정보 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초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중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고 위치 정보 확인</a:t>
            </a:r>
            <a:b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</a:b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서울시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행정동 단위 거주인구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데이터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행정동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단위 노인 인구 확인</a:t>
            </a:r>
            <a:b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</a:b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서울시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주민등록 인구 및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세대 현황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통계</a:t>
            </a:r>
            <a:b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</a:b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서울시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시군구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단위 성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연령별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인가구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 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독거노인 인구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확인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•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국토정보플랫폼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/>
            </a:r>
            <a:b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</a:b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서울시 자치구별 고령화 인구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격자데이터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(100mx100m) 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격자간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노인 인구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확인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•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행정동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경계 파일</a:t>
            </a:r>
            <a:b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</a:b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  <a:hlinkClick r:id="rId3"/>
              </a:rPr>
              <a:t>https://github.com/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  <a:hlinkClick r:id="rId3"/>
              </a:rPr>
              <a:t>vuski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  <a:hlinkClick r:id="rId3"/>
              </a:rPr>
              <a:t>/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  <a:hlinkClick r:id="rId3"/>
              </a:rPr>
              <a:t>admdongkor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 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행정동별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경계 시각화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6239933" y="5406415"/>
            <a:ext cx="5708227" cy="1253067"/>
          </a:xfrm>
          <a:prstGeom prst="roundRect">
            <a:avLst>
              <a:gd name="adj" fmla="val 5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분석툴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2214" y="336682"/>
            <a:ext cx="10967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최종결과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2" t="17171" r="9447" b="18293"/>
          <a:stretch/>
        </p:blipFill>
        <p:spPr>
          <a:xfrm>
            <a:off x="10904706" y="6185842"/>
            <a:ext cx="898869" cy="3715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217" y="6055834"/>
            <a:ext cx="1471177" cy="4950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86" y="6187634"/>
            <a:ext cx="884477" cy="2639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1" t="9987" r="23336" b="10608"/>
          <a:stretch/>
        </p:blipFill>
        <p:spPr>
          <a:xfrm>
            <a:off x="11031217" y="5502045"/>
            <a:ext cx="645165" cy="5881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380" y="5974739"/>
            <a:ext cx="887567" cy="55394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55" y="5560093"/>
            <a:ext cx="657317" cy="3810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100" y="6303355"/>
            <a:ext cx="1133633" cy="28579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449" y="5560093"/>
            <a:ext cx="631431" cy="3257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369" y="5951715"/>
            <a:ext cx="879972" cy="28130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99" y="5560093"/>
            <a:ext cx="1051149" cy="28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2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73948" y="1434010"/>
            <a:ext cx="11478527" cy="3960552"/>
          </a:xfrm>
          <a:prstGeom prst="roundRect">
            <a:avLst>
              <a:gd name="adj" fmla="val 20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0990" y="321108"/>
            <a:ext cx="10515600" cy="1325563"/>
          </a:xfrm>
        </p:spPr>
        <p:txBody>
          <a:bodyPr/>
          <a:lstStyle/>
          <a:p>
            <a:r>
              <a:rPr lang="ko-KR" altLang="en-US" dirty="0" err="1" smtClean="0">
                <a:latin typeface="카페24 아네모네에어" pitchFamily="2" charset="-127"/>
                <a:ea typeface="카페24 아네모네에어" pitchFamily="2" charset="-127"/>
              </a:rPr>
              <a:t>분석배경</a:t>
            </a:r>
            <a:r>
              <a:rPr lang="en-US" altLang="ko-KR" dirty="0" smtClean="0"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dirty="0" smtClean="0">
                <a:latin typeface="카페24 아네모네에어" pitchFamily="2" charset="-127"/>
                <a:ea typeface="카페24 아네모네에어" pitchFamily="2" charset="-127"/>
              </a:rPr>
              <a:t>필요성</a:t>
            </a:r>
            <a:r>
              <a:rPr lang="en-US" altLang="ko-KR" dirty="0" smtClean="0">
                <a:latin typeface="카페24 아네모네에어" pitchFamily="2" charset="-127"/>
                <a:ea typeface="카페24 아네모네에어" pitchFamily="2" charset="-127"/>
              </a:rPr>
              <a:t> </a:t>
            </a:r>
            <a:endParaRPr lang="ko-KR" altLang="en-US" dirty="0"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2030" y="5512793"/>
            <a:ext cx="5696724" cy="96548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코로나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19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확산으로 인해 경제사회의 디지털화가 가속됨에 따라서 발전된 기술에 적응하지 못하는 디지털 소외계층에 대한 문제가 심각해지고 있다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특히나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60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 이상 고령층은 타 소외계층에 비해서 디지털정보화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역량수준과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활용수준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모두 현저하게 낮은 경향을 보인다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58720" y="1568847"/>
            <a:ext cx="31694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2000" i="1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고령층의 </a:t>
            </a:r>
            <a:r>
              <a:rPr lang="ko-KR" altLang="en-US" sz="2000" i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 소외 </a:t>
            </a:r>
            <a:r>
              <a:rPr lang="ko-KR" altLang="en-US" sz="2000" i="1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문제</a:t>
            </a:r>
            <a:endParaRPr lang="en-US" altLang="ko-KR" sz="2000" i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3539992039"/>
              </p:ext>
            </p:extLst>
          </p:nvPr>
        </p:nvGraphicFramePr>
        <p:xfrm>
          <a:off x="838200" y="1991476"/>
          <a:ext cx="5400554" cy="3284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7618050" y="2337584"/>
            <a:ext cx="2672601" cy="2672601"/>
            <a:chOff x="7954494" y="2454984"/>
            <a:chExt cx="2093771" cy="2093771"/>
          </a:xfrm>
        </p:grpSpPr>
        <p:sp>
          <p:nvSpPr>
            <p:cNvPr id="16" name="타원 15"/>
            <p:cNvSpPr/>
            <p:nvPr/>
          </p:nvSpPr>
          <p:spPr>
            <a:xfrm>
              <a:off x="7954494" y="2454984"/>
              <a:ext cx="2093771" cy="2093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형 16"/>
            <p:cNvSpPr/>
            <p:nvPr/>
          </p:nvSpPr>
          <p:spPr>
            <a:xfrm>
              <a:off x="7954494" y="2454984"/>
              <a:ext cx="2093771" cy="2093771"/>
            </a:xfrm>
            <a:prstGeom prst="pie">
              <a:avLst>
                <a:gd name="adj1" fmla="val 21291603"/>
                <a:gd name="adj2" fmla="val 16220764"/>
              </a:avLst>
            </a:prstGeom>
            <a:solidFill>
              <a:srgbClr val="F58393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6959915" y="1577788"/>
            <a:ext cx="44390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2000" i="1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고령층의 비자발적 인터넷 </a:t>
            </a:r>
            <a:r>
              <a:rPr lang="ko-KR" altLang="en-US" sz="2000" i="1" dirty="0" err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비이용</a:t>
            </a:r>
            <a:r>
              <a:rPr lang="ko-KR" altLang="en-US" sz="2000" i="1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이유</a:t>
            </a:r>
            <a:endParaRPr lang="en-US" altLang="ko-KR" sz="2000" i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178471" y="2669797"/>
            <a:ext cx="2146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F1556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사용방법을 모르거나 </a:t>
            </a:r>
            <a:endParaRPr lang="en-US" altLang="ko-KR" sz="1600" dirty="0" smtClean="0">
              <a:solidFill>
                <a:srgbClr val="F1556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rgbClr val="F1556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어려워서</a:t>
            </a:r>
            <a:r>
              <a:rPr lang="en-US" altLang="ko-KR" sz="1600" dirty="0">
                <a:solidFill>
                  <a:srgbClr val="F1556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rgbClr val="F1556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(75.7%)</a:t>
            </a:r>
            <a:endParaRPr lang="en-US" altLang="ko-KR" sz="1600" dirty="0">
              <a:solidFill>
                <a:srgbClr val="F1556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293340" y="5646332"/>
            <a:ext cx="403187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“</a:t>
            </a:r>
            <a:r>
              <a:rPr lang="ko-KR" altLang="en-US" sz="28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고령층을 위한 </a:t>
            </a:r>
            <a:endParaRPr lang="en-US" altLang="ko-KR" sz="2800" i="1" dirty="0" smtClean="0"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en-US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en-US" altLang="ko-KR" sz="28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  </a:t>
            </a:r>
            <a:r>
              <a:rPr lang="ko-KR" altLang="en-US" sz="28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디지털 </a:t>
            </a:r>
            <a:r>
              <a:rPr lang="ko-KR" altLang="en-US" sz="28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포용교육</a:t>
            </a:r>
            <a:r>
              <a:rPr lang="ko-KR" altLang="en-US" sz="28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필요</a:t>
            </a:r>
            <a:r>
              <a:rPr lang="en-US" altLang="ko-KR" sz="28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”</a:t>
            </a:r>
            <a:endParaRPr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772400" y="5102444"/>
            <a:ext cx="4114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출처 </a:t>
            </a:r>
            <a:r>
              <a:rPr lang="en-US" altLang="ko-KR" sz="12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2020 </a:t>
            </a:r>
            <a:r>
              <a:rPr lang="ko-KR" altLang="en-US" sz="12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디지털정보격차실태조사</a:t>
            </a:r>
            <a:r>
              <a:rPr lang="en-US" altLang="ko-KR" sz="1200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en-US" altLang="ko-KR" sz="12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</a:t>
            </a:r>
            <a:r>
              <a:rPr lang="ko-KR" altLang="en-US" sz="1200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과학기술정보통신부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60623" y="174633"/>
            <a:ext cx="280705" cy="279094"/>
            <a:chOff x="894945" y="3845274"/>
            <a:chExt cx="496110" cy="493262"/>
          </a:xfrm>
        </p:grpSpPr>
        <p:sp>
          <p:nvSpPr>
            <p:cNvPr id="28" name="눈물 방울 27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solidFill>
              <a:srgbClr val="F58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solidFill>
              <a:srgbClr val="FBE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73738" y="230149"/>
            <a:ext cx="635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카페24 아네모네" pitchFamily="2" charset="-127"/>
                <a:ea typeface="카페24 아네모네" pitchFamily="2" charset="-127"/>
              </a:rPr>
              <a:t>개요</a:t>
            </a:r>
            <a:endParaRPr lang="ko-KR" altLang="en-US" sz="20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14667" t="19333" r="67083" b="73408"/>
          <a:stretch/>
        </p:blipFill>
        <p:spPr>
          <a:xfrm>
            <a:off x="10904706" y="-1646"/>
            <a:ext cx="1279188" cy="2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2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690924" y="295677"/>
            <a:ext cx="12882924" cy="1256090"/>
          </a:xfrm>
          <a:prstGeom prst="roundRect">
            <a:avLst>
              <a:gd name="adj" fmla="val 2005"/>
            </a:avLst>
          </a:prstGeom>
          <a:solidFill>
            <a:srgbClr val="FBE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5" name="Picture 7" descr="https://lh6.googleusercontent.com/kXg8AagePXFkG2-tYVY4uvERbAkusdwd_FOjGGNcvSY72K_0vWlab_gL42T-8pOHEpSy8Gc00J76a4QlsMllpWZ5VqkYnP7tTAC0wArkVAqOg4ja8AgFsGoAHQoFrMM-=s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" r="-1"/>
          <a:stretch/>
        </p:blipFill>
        <p:spPr bwMode="auto">
          <a:xfrm>
            <a:off x="10105294" y="289673"/>
            <a:ext cx="1943841" cy="2662036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그룹 43"/>
          <p:cNvGrpSpPr/>
          <p:nvPr/>
        </p:nvGrpSpPr>
        <p:grpSpPr>
          <a:xfrm>
            <a:off x="7108997" y="2507699"/>
            <a:ext cx="5199457" cy="4350301"/>
            <a:chOff x="6758099" y="2400994"/>
            <a:chExt cx="5199457" cy="435030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9734" l="9907" r="89907"/>
                      </a14:imgEffect>
                      <a14:imgEffect>
                        <a14:artisticChalkSketch/>
                      </a14:imgEffect>
                      <a14:imgEffect>
                        <a14:sharpenSoften amount="-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2" r="27032"/>
            <a:stretch/>
          </p:blipFill>
          <p:spPr>
            <a:xfrm>
              <a:off x="6758099" y="2400994"/>
              <a:ext cx="5199457" cy="4350301"/>
            </a:xfrm>
            <a:prstGeom prst="rect">
              <a:avLst/>
            </a:prstGeom>
            <a:noFill/>
          </p:spPr>
        </p:pic>
        <p:pic>
          <p:nvPicPr>
            <p:cNvPr id="1026" name="Picture 2" descr="https://lh5.googleusercontent.com/ksxvSh-HcgwwV2yKjcqflOBURtHdIyFYLCulODhgZ2nUnNe0V3kMVu-3JoaOvhes91LZnYTFSo10jsyTiz4BcfycfAoVZBMKzTQ30a_-gvR4YZ0j-hkn9KeVXgfXYDbQ2T06JoU=s16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1230" y="3920477"/>
              <a:ext cx="3250174" cy="20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304801" y="4041234"/>
            <a:ext cx="7739974" cy="1163064"/>
          </a:xfrm>
          <a:prstGeom prst="roundRect">
            <a:avLst>
              <a:gd name="adj" fmla="val 2005"/>
            </a:avLst>
          </a:prstGeom>
          <a:solidFill>
            <a:srgbClr val="F58393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236" y="39665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카페24 아네모네에어" pitchFamily="2" charset="-127"/>
                <a:ea typeface="카페24 아네모네에어" pitchFamily="2" charset="-127"/>
              </a:rPr>
              <a:t>현재 시행되고 있는 정책</a:t>
            </a:r>
            <a:endParaRPr lang="ko-KR" altLang="en-US" dirty="0"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3053" y="2538988"/>
            <a:ext cx="7417168" cy="216174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디지털 기술에 대한 </a:t>
            </a:r>
            <a:r>
              <a:rPr lang="ko-KR" altLang="en-US" sz="18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접근능력과</a:t>
            </a: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8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활용역량의</a:t>
            </a: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차이는 경제사회적 불평등과 차별을 이전보다 심화시킬 우려</a:t>
            </a:r>
            <a:endParaRPr lang="en-US" altLang="ko-KR" sz="18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국민 모두가 차별이나 배제 없이 디지털 세상에 참여하여 디지털 기술의 혜택을 고르게 누리기 위한 정책 필요  </a:t>
            </a:r>
            <a:endParaRPr lang="ko-KR" altLang="en-US" sz="18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78443" y="158907"/>
            <a:ext cx="280705" cy="279094"/>
            <a:chOff x="894945" y="3845274"/>
            <a:chExt cx="496110" cy="493262"/>
          </a:xfrm>
        </p:grpSpPr>
        <p:sp>
          <p:nvSpPr>
            <p:cNvPr id="11" name="눈물 방울 10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solidFill>
              <a:srgbClr val="F58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solidFill>
              <a:srgbClr val="FBE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22845" y="1799301"/>
            <a:ext cx="619913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400" i="1" dirty="0" smtClean="0">
                <a:solidFill>
                  <a:srgbClr val="49C3D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“2020 </a:t>
            </a:r>
            <a:r>
              <a:rPr lang="ko-KR" altLang="en-US" sz="3400" i="1" dirty="0">
                <a:solidFill>
                  <a:srgbClr val="49C3D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디지털 포용 추진 </a:t>
            </a:r>
            <a:r>
              <a:rPr lang="ko-KR" altLang="en-US" sz="3400" i="1" dirty="0" smtClean="0">
                <a:solidFill>
                  <a:srgbClr val="49C3D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계획</a:t>
            </a:r>
            <a:r>
              <a:rPr lang="en-US" altLang="ko-KR" sz="3400" i="1" dirty="0" smtClean="0">
                <a:solidFill>
                  <a:srgbClr val="49C3D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”</a:t>
            </a:r>
            <a:endParaRPr lang="en-US" altLang="ko-KR" sz="3400" i="1" dirty="0">
              <a:solidFill>
                <a:srgbClr val="49C3D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376110" y="4100791"/>
            <a:ext cx="7668664" cy="1199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b="1" i="1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전 국민 디지털 역량 강화 </a:t>
            </a:r>
            <a:endParaRPr lang="en-US" altLang="ko-KR" sz="1800" b="1" i="1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주민센터 등 집 근처 </a:t>
            </a:r>
            <a:r>
              <a:rPr lang="ko-KR" altLang="en-US" sz="1800" dirty="0" smtClean="0">
                <a:solidFill>
                  <a:srgbClr val="FBE7F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생활 </a:t>
            </a:r>
            <a:r>
              <a:rPr lang="en-US" altLang="ko-KR" sz="1800" dirty="0" smtClean="0">
                <a:solidFill>
                  <a:srgbClr val="FBE7F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SOC</a:t>
            </a: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 연 </a:t>
            </a:r>
            <a:r>
              <a:rPr lang="en-US" altLang="ko-KR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1000</a:t>
            </a: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개의 </a:t>
            </a:r>
            <a:r>
              <a:rPr lang="en-US" altLang="ko-KR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‘</a:t>
            </a: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디지털 </a:t>
            </a:r>
            <a:r>
              <a:rPr lang="ko-KR" altLang="en-US" sz="18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역량교육</a:t>
            </a: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센터</a:t>
            </a:r>
            <a:r>
              <a:rPr lang="en-US" altLang="ko-KR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’</a:t>
            </a: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</a:t>
            </a:r>
            <a:r>
              <a:rPr lang="ko-KR" altLang="en-US" sz="1800" dirty="0" err="1" smtClean="0">
                <a:solidFill>
                  <a:srgbClr val="FBE7F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순환운영</a:t>
            </a:r>
            <a:r>
              <a:rPr lang="en-US" altLang="ko-KR" sz="1800" dirty="0" smtClean="0">
                <a:solidFill>
                  <a:srgbClr val="FBE7F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(TO-BE)</a:t>
            </a: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하여 일상생활에서 필요한 디지털 교육 실시</a:t>
            </a:r>
            <a:endParaRPr lang="ko-KR" altLang="en-US" sz="18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376110" y="5344982"/>
            <a:ext cx="7794223" cy="1397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서울시에서는 행정복지센터</a:t>
            </a:r>
            <a:r>
              <a:rPr lang="en-US" altLang="ko-KR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평생학습관</a:t>
            </a:r>
            <a:r>
              <a:rPr lang="en-US" altLang="ko-KR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도서관 같은 생활 </a:t>
            </a:r>
            <a:r>
              <a:rPr lang="en-US" altLang="ko-KR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SOC</a:t>
            </a: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 공간을 활용하여 </a:t>
            </a:r>
            <a:r>
              <a:rPr lang="ko-KR" altLang="en-US" sz="1800" b="1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연간 </a:t>
            </a:r>
            <a:r>
              <a:rPr lang="en-US" altLang="ko-KR" sz="1800" b="1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140</a:t>
            </a:r>
            <a:r>
              <a:rPr lang="ko-KR" altLang="en-US" sz="1800" b="1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개소의 </a:t>
            </a:r>
            <a:r>
              <a:rPr lang="en-US" altLang="ko-KR" sz="1800" b="1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‘</a:t>
            </a:r>
            <a:r>
              <a:rPr lang="ko-KR" altLang="en-US" sz="1800" b="1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디지털 배움터</a:t>
            </a:r>
            <a:r>
              <a:rPr lang="en-US" altLang="ko-KR" sz="1800" b="1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’</a:t>
            </a: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운영하는 한편</a:t>
            </a:r>
            <a:r>
              <a:rPr lang="en-US" altLang="ko-KR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</a:t>
            </a: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50</a:t>
            </a: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플러스재단을 통해서 </a:t>
            </a:r>
            <a:r>
              <a:rPr lang="en-US" altLang="ko-KR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18</a:t>
            </a: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개의 캠퍼스 및 센터를 추가적으로 운영 중</a:t>
            </a:r>
            <a:endParaRPr lang="ko-KR" altLang="en-US" sz="18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9552901" y="3579949"/>
            <a:ext cx="458387" cy="455755"/>
            <a:chOff x="8715527" y="3472322"/>
            <a:chExt cx="1264197" cy="1256939"/>
          </a:xfrm>
        </p:grpSpPr>
        <p:sp>
          <p:nvSpPr>
            <p:cNvPr id="35" name="눈물 방울 34"/>
            <p:cNvSpPr/>
            <p:nvPr/>
          </p:nvSpPr>
          <p:spPr>
            <a:xfrm rot="8113404">
              <a:off x="8715527" y="3472322"/>
              <a:ext cx="1264197" cy="1256939"/>
            </a:xfrm>
            <a:prstGeom prst="teardrop">
              <a:avLst>
                <a:gd name="adj" fmla="val 110594"/>
              </a:avLst>
            </a:prstGeom>
            <a:solidFill>
              <a:srgbClr val="49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8896302" y="3649469"/>
              <a:ext cx="902644" cy="90264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13267" y="243843"/>
            <a:ext cx="280705" cy="279094"/>
            <a:chOff x="894945" y="3845274"/>
            <a:chExt cx="496110" cy="493262"/>
          </a:xfrm>
        </p:grpSpPr>
        <p:sp>
          <p:nvSpPr>
            <p:cNvPr id="8" name="눈물 방울 7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solidFill>
              <a:srgbClr val="F58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solidFill>
              <a:srgbClr val="FBE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0918216" y="5037944"/>
            <a:ext cx="458387" cy="455755"/>
            <a:chOff x="8715527" y="3472322"/>
            <a:chExt cx="1264197" cy="1256939"/>
          </a:xfrm>
        </p:grpSpPr>
        <p:sp>
          <p:nvSpPr>
            <p:cNvPr id="24" name="눈물 방울 23"/>
            <p:cNvSpPr/>
            <p:nvPr/>
          </p:nvSpPr>
          <p:spPr>
            <a:xfrm rot="8113404">
              <a:off x="8715527" y="3472322"/>
              <a:ext cx="1264197" cy="1256939"/>
            </a:xfrm>
            <a:prstGeom prst="teardrop">
              <a:avLst>
                <a:gd name="adj" fmla="val 110594"/>
              </a:avLst>
            </a:prstGeom>
            <a:solidFill>
              <a:srgbClr val="49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8896302" y="3649469"/>
              <a:ext cx="902644" cy="90264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8652811" y="5663122"/>
            <a:ext cx="458387" cy="455755"/>
            <a:chOff x="8715527" y="3472322"/>
            <a:chExt cx="1264197" cy="1256939"/>
          </a:xfrm>
        </p:grpSpPr>
        <p:sp>
          <p:nvSpPr>
            <p:cNvPr id="27" name="눈물 방울 26"/>
            <p:cNvSpPr/>
            <p:nvPr/>
          </p:nvSpPr>
          <p:spPr>
            <a:xfrm rot="8113404">
              <a:off x="8715527" y="3472322"/>
              <a:ext cx="1264197" cy="1256939"/>
            </a:xfrm>
            <a:prstGeom prst="teardrop">
              <a:avLst>
                <a:gd name="adj" fmla="val 110594"/>
              </a:avLst>
            </a:prstGeom>
            <a:solidFill>
              <a:srgbClr val="49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8896302" y="3649469"/>
              <a:ext cx="902644" cy="90264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오른쪽 화살표 36"/>
          <p:cNvSpPr/>
          <p:nvPr/>
        </p:nvSpPr>
        <p:spPr>
          <a:xfrm rot="3015806">
            <a:off x="10083555" y="4288405"/>
            <a:ext cx="986655" cy="238018"/>
          </a:xfrm>
          <a:prstGeom prst="rightArrow">
            <a:avLst/>
          </a:prstGeom>
          <a:solidFill>
            <a:srgbClr val="49C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rot="18045522">
            <a:off x="8711876" y="4595781"/>
            <a:ext cx="986655" cy="238018"/>
          </a:xfrm>
          <a:prstGeom prst="rightArrow">
            <a:avLst/>
          </a:prstGeom>
          <a:solidFill>
            <a:srgbClr val="49C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 rot="10160900">
            <a:off x="9588688" y="5771989"/>
            <a:ext cx="986655" cy="238018"/>
          </a:xfrm>
          <a:prstGeom prst="rightArrow">
            <a:avLst/>
          </a:prstGeom>
          <a:solidFill>
            <a:srgbClr val="49C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내용 개체 틀 2"/>
          <p:cNvSpPr txBox="1">
            <a:spLocks/>
          </p:cNvSpPr>
          <p:nvPr/>
        </p:nvSpPr>
        <p:spPr>
          <a:xfrm>
            <a:off x="9482707" y="3663216"/>
            <a:ext cx="734363" cy="33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2020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6" name="내용 개체 틀 2"/>
          <p:cNvSpPr txBox="1">
            <a:spLocks/>
          </p:cNvSpPr>
          <p:nvPr/>
        </p:nvSpPr>
        <p:spPr>
          <a:xfrm>
            <a:off x="10885604" y="5110563"/>
            <a:ext cx="734363" cy="33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2021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8596178" y="5743248"/>
            <a:ext cx="734363" cy="33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2022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0962" y="325095"/>
            <a:ext cx="635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카페24 아네모네" pitchFamily="2" charset="-127"/>
                <a:ea typeface="카페24 아네모네" pitchFamily="2" charset="-127"/>
              </a:rPr>
              <a:t>개요</a:t>
            </a:r>
            <a:endParaRPr lang="ko-KR" altLang="en-US" sz="2000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6"/>
          <a:srcRect l="14667" t="19333" r="67083" b="73408"/>
          <a:stretch/>
        </p:blipFill>
        <p:spPr>
          <a:xfrm>
            <a:off x="10904706" y="-1646"/>
            <a:ext cx="1279188" cy="2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5917341" y="5583661"/>
            <a:ext cx="5831904" cy="1107643"/>
          </a:xfrm>
          <a:prstGeom prst="roundRect">
            <a:avLst>
              <a:gd name="adj" fmla="val 2005"/>
            </a:avLst>
          </a:prstGeom>
          <a:solidFill>
            <a:srgbClr val="F58393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-690923" y="295677"/>
            <a:ext cx="3677314" cy="1256090"/>
          </a:xfrm>
          <a:prstGeom prst="roundRect">
            <a:avLst>
              <a:gd name="adj" fmla="val 2005"/>
            </a:avLst>
          </a:prstGeom>
          <a:solidFill>
            <a:srgbClr val="FBE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964" y="39665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카페24 아네모네에어" pitchFamily="2" charset="-127"/>
                <a:ea typeface="카페24 아네모네에어" pitchFamily="2" charset="-127"/>
              </a:rPr>
              <a:t>문제점</a:t>
            </a:r>
            <a:endParaRPr lang="ko-KR" altLang="en-US" dirty="0">
              <a:latin typeface="카페24 아네모네에어" pitchFamily="2" charset="-127"/>
              <a:ea typeface="카페24 아네모네에어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1728" y="205476"/>
            <a:ext cx="280705" cy="279094"/>
            <a:chOff x="894945" y="3845274"/>
            <a:chExt cx="496110" cy="493262"/>
          </a:xfrm>
        </p:grpSpPr>
        <p:sp>
          <p:nvSpPr>
            <p:cNvPr id="11" name="눈물 방울 10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solidFill>
              <a:srgbClr val="F58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solidFill>
              <a:srgbClr val="FBE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7962" y="349619"/>
            <a:ext cx="280705" cy="279094"/>
            <a:chOff x="894945" y="3845274"/>
            <a:chExt cx="496110" cy="493262"/>
          </a:xfrm>
        </p:grpSpPr>
        <p:sp>
          <p:nvSpPr>
            <p:cNvPr id="8" name="눈물 방울 7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solidFill>
              <a:srgbClr val="F58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solidFill>
              <a:srgbClr val="FBE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접힌 도형 23"/>
          <p:cNvSpPr/>
          <p:nvPr/>
        </p:nvSpPr>
        <p:spPr>
          <a:xfrm>
            <a:off x="326697" y="2051774"/>
            <a:ext cx="4927817" cy="4259654"/>
          </a:xfrm>
          <a:prstGeom prst="foldedCorner">
            <a:avLst/>
          </a:prstGeom>
          <a:pattFill prst="dkUpDiag">
            <a:fgClr>
              <a:srgbClr val="F5839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접힌 도형 4"/>
          <p:cNvSpPr/>
          <p:nvPr/>
        </p:nvSpPr>
        <p:spPr>
          <a:xfrm>
            <a:off x="437085" y="2144396"/>
            <a:ext cx="4948260" cy="4259654"/>
          </a:xfrm>
          <a:prstGeom prst="foldedCorner">
            <a:avLst>
              <a:gd name="adj" fmla="val 12412"/>
            </a:avLst>
          </a:prstGeom>
          <a:solidFill>
            <a:schemeClr val="bg1">
              <a:lumMod val="95000"/>
              <a:alpha val="9725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14673" y="2389677"/>
            <a:ext cx="48802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“NIA </a:t>
            </a:r>
            <a:r>
              <a:rPr lang="ko-KR" altLang="en-US" sz="24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디지털배움터</a:t>
            </a:r>
            <a:r>
              <a:rPr lang="en-US" altLang="ko-KR" sz="24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24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주먹구구 배정</a:t>
            </a:r>
            <a:r>
              <a:rPr lang="en-US" altLang="ko-KR" sz="24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”</a:t>
            </a:r>
            <a:endParaRPr lang="en-US" altLang="ko-KR" sz="2400" i="1" dirty="0"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5" name="내용 개체 틀 2"/>
          <p:cNvSpPr txBox="1">
            <a:spLocks/>
          </p:cNvSpPr>
          <p:nvPr/>
        </p:nvSpPr>
        <p:spPr>
          <a:xfrm>
            <a:off x="514672" y="3396530"/>
            <a:ext cx="4820728" cy="242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부산 중구는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 배움터당 잠재 이용 인구가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5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천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936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명이었지만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용인시는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만명이 넘는 인구에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개의 배움터만 있는 등 산술적으로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181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배의 차이가 난다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NIA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는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지자체별로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배움터를 배분할 때 지자체의 의지와 수요에 따라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고무줄 기준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적용해 왔다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“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디지털배움터 사업이 전국민을 대상으로 하는 보편 복지 차원의 교육인 만큼 국민 모두 고루 혜택을 받을 수 있도록 배움터 배정이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원칙과 기준에 따라 선정되어야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할 것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”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이라고 지적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59205" y="2859051"/>
            <a:ext cx="15953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- 2021.10.08 </a:t>
            </a:r>
            <a:r>
              <a:rPr lang="ko-KR" altLang="en-US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국정감사</a:t>
            </a:r>
            <a:endParaRPr lang="en-US" altLang="ko-KR" sz="1100" i="1" dirty="0"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917341" y="291249"/>
            <a:ext cx="5831904" cy="4872855"/>
            <a:chOff x="5760821" y="447600"/>
            <a:chExt cx="6298461" cy="5272156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734" l="9907" r="89907"/>
                      </a14:imgEffect>
                      <a14:imgEffect>
                        <a14:artisticChalkSketch/>
                      </a14:imgEffect>
                      <a14:imgEffect>
                        <a14:sharpenSoften amount="-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2" r="27032"/>
            <a:stretch/>
          </p:blipFill>
          <p:spPr>
            <a:xfrm>
              <a:off x="6219697" y="679107"/>
              <a:ext cx="5180762" cy="4334659"/>
            </a:xfrm>
            <a:prstGeom prst="rect">
              <a:avLst/>
            </a:prstGeom>
            <a:noFill/>
          </p:spPr>
        </p:pic>
        <p:pic>
          <p:nvPicPr>
            <p:cNvPr id="1027" name="Picture 3" descr="https://lh3.googleusercontent.com/yCW9oAHYXZyammBp9agb-hPHnOQKFuoQURJSu-fHX_fsCecNs2-T08o6QjtkBfh3hvzIIw7Jbvy_aVpfHdC51M7PhmK-44js_WrWmevSt5cnmRLYxpYRdWwcqNfY2IGa=s160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6868" y="4213918"/>
              <a:ext cx="1529691" cy="1407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lh4.googleusercontent.com/_4M-ktwWGd3Dt02mxZtqA5ypxO2WMzL5WeabHP9GID6Ze_lEdD5jheZHbd8ubaUdJgRLAzsh4UGyB7cIQMlZ2haGzMiv3hoqfCjOS-N-ygAQqmJcpHqGajdlzV_gN_Fr=s16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520" y="456280"/>
              <a:ext cx="1493699" cy="1662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https://lh4.googleusercontent.com/UWJQqJovl5LOXJ_swMI_bN9ibbh2VK8nCuFjGW69KZZkcMEAMk3sKB442Do1njCgVqLqZiZrUSUUiEcuF1kSYOCbjorbVBDnkOw09FSza57z-3lKV5OvyvkXcQthLPLi=s160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8557" y="4009427"/>
              <a:ext cx="1258011" cy="171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s://lh6.googleusercontent.com/mXPLEtdLmA9mKvUXyDMNCDysxtiX4GWl-v2dfbBfVxDdyUCCjRaX6HBRQUao96q7dO_vWUHPb6r5ettFGcHNIhyv2g9bEiS_8d9TCSySmv2Q74mkDqXb9Fy8PsHZ4TEp=s160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821" y="2951114"/>
              <a:ext cx="1411614" cy="1695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lh6.googleusercontent.com/K4Q_VPwG_Hn7TDtM4fUjk-_urjFcEMCxEAAYDoE7QOyDPo_NmCvP5BgT3geZZgp6y7mvP85LPnGjV_yM-p1vgIIq3osP-00HSTKnutcriFfq4KSYWxHVG29PdAciyUJC=s160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9552" y="2383270"/>
              <a:ext cx="1719730" cy="1415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https://lh6.googleusercontent.com/wGPH7a1eyjc6oLFaxMGIHNvMNZgw3r-z9qj0YBuUdmna73Sy4FPnMBAM5EPTxUnwR21_ANlve76ZKGr4D8XnQB5p5USRe5v94KmGFC911R826Z1UCpGTxu16s7fte0E1=s160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4362" y="447600"/>
              <a:ext cx="1537158" cy="1664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358528" y="155195"/>
            <a:ext cx="280705" cy="279094"/>
            <a:chOff x="894945" y="3845274"/>
            <a:chExt cx="496110" cy="493262"/>
          </a:xfrm>
        </p:grpSpPr>
        <p:sp>
          <p:nvSpPr>
            <p:cNvPr id="37" name="눈물 방울 36"/>
            <p:cNvSpPr/>
            <p:nvPr/>
          </p:nvSpPr>
          <p:spPr>
            <a:xfrm rot="8113404">
              <a:off x="894945" y="3845274"/>
              <a:ext cx="496110" cy="493262"/>
            </a:xfrm>
            <a:prstGeom prst="teardrop">
              <a:avLst>
                <a:gd name="adj" fmla="val 110594"/>
              </a:avLst>
            </a:prstGeom>
            <a:solidFill>
              <a:srgbClr val="F58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965886" y="3909325"/>
              <a:ext cx="354227" cy="354227"/>
            </a:xfrm>
            <a:prstGeom prst="ellipse">
              <a:avLst/>
            </a:prstGeom>
            <a:solidFill>
              <a:srgbClr val="FBE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내용 개체 틀 2"/>
          <p:cNvSpPr txBox="1">
            <a:spLocks/>
          </p:cNvSpPr>
          <p:nvPr/>
        </p:nvSpPr>
        <p:spPr>
          <a:xfrm>
            <a:off x="7714284" y="2074353"/>
            <a:ext cx="2358594" cy="242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서울시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행정동별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65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세 이상 고령인구 데이터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+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21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년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10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월 현재 운영 중인 디지털배움터 좌표 시각화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849119" y="5711456"/>
            <a:ext cx="5958494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그 결과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고령 인구가 서울 전체평균 대비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60%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이상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많으면서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디지털배움터가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단 한 개도 존재하지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않는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14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개의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행정동 발견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en-US" altLang="ko-KR" sz="108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0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진관동</a:t>
            </a:r>
            <a:r>
              <a:rPr lang="ko-KR" altLang="en-US" sz="108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역촌동 상계</a:t>
            </a:r>
            <a:r>
              <a:rPr lang="en-US" altLang="ko-KR" sz="108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</a:t>
            </a:r>
            <a:r>
              <a:rPr lang="ko-KR" altLang="en-US" sz="108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동 공릉</a:t>
            </a:r>
            <a:r>
              <a:rPr lang="en-US" altLang="ko-KR" sz="108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</a:t>
            </a:r>
            <a:r>
              <a:rPr lang="ko-KR" altLang="en-US" sz="108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동 신내</a:t>
            </a:r>
            <a:r>
              <a:rPr lang="en-US" altLang="ko-KR" sz="108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</a:t>
            </a:r>
            <a:r>
              <a:rPr lang="ko-KR" altLang="en-US" sz="108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동</a:t>
            </a:r>
            <a:r>
              <a:rPr lang="en-US" altLang="ko-KR" sz="108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08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종암동 장안동 화곡동 목</a:t>
            </a:r>
            <a:r>
              <a:rPr lang="en-US" altLang="ko-KR" sz="108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5</a:t>
            </a:r>
            <a:r>
              <a:rPr lang="ko-KR" altLang="en-US" sz="108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동 신정동 </a:t>
            </a:r>
            <a:r>
              <a:rPr lang="ko-KR" altLang="en-US" sz="108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사당</a:t>
            </a:r>
            <a:r>
              <a:rPr lang="en-US" altLang="ko-KR" sz="108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</a:t>
            </a:r>
            <a:r>
              <a:rPr lang="ko-KR" altLang="en-US" sz="108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동 대치동 오금동 길동</a:t>
            </a:r>
            <a:r>
              <a:rPr lang="en-US" altLang="ko-KR" sz="108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 </a:t>
            </a:r>
            <a:endParaRPr lang="ko-KR" altLang="en-US" sz="1080" dirty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182469" y="4561343"/>
            <a:ext cx="4843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…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7" name="아래쪽 화살표 26"/>
          <p:cNvSpPr/>
          <p:nvPr/>
        </p:nvSpPr>
        <p:spPr>
          <a:xfrm>
            <a:off x="8277897" y="5319453"/>
            <a:ext cx="1358017" cy="183423"/>
          </a:xfrm>
          <a:prstGeom prst="downArrow">
            <a:avLst>
              <a:gd name="adj1" fmla="val 50000"/>
              <a:gd name="adj2" fmla="val 63849"/>
            </a:avLst>
          </a:prstGeom>
          <a:solidFill>
            <a:srgbClr val="F5839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76459" y="337156"/>
            <a:ext cx="635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카페24 아네모네" pitchFamily="2" charset="-127"/>
                <a:ea typeface="카페24 아네모네" pitchFamily="2" charset="-127"/>
              </a:rPr>
              <a:t>개요</a:t>
            </a:r>
            <a:endParaRPr lang="ko-KR" altLang="en-US" sz="20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0"/>
          <a:srcRect l="14667" t="19333" r="67083" b="73408"/>
          <a:stretch/>
        </p:blipFill>
        <p:spPr>
          <a:xfrm>
            <a:off x="10904706" y="-1646"/>
            <a:ext cx="1279188" cy="2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rgbClr val="FBE7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>
          <a:xfrm>
            <a:off x="243840" y="284565"/>
            <a:ext cx="11711454" cy="6320516"/>
          </a:xfrm>
          <a:prstGeom prst="roundRect">
            <a:avLst>
              <a:gd name="adj" fmla="val 20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43840" y="1512473"/>
            <a:ext cx="11711454" cy="666744"/>
          </a:xfrm>
          <a:prstGeom prst="roundRect">
            <a:avLst>
              <a:gd name="adj" fmla="val 2005"/>
            </a:avLst>
          </a:prstGeom>
          <a:gradFill flip="none" rotWithShape="1">
            <a:gsLst>
              <a:gs pos="69000">
                <a:srgbClr val="FBE7F0"/>
              </a:gs>
              <a:gs pos="42000">
                <a:srgbClr val="F58393"/>
              </a:gs>
              <a:gs pos="11000">
                <a:srgbClr val="FFF6DD"/>
              </a:gs>
              <a:gs pos="87000">
                <a:srgbClr val="ABE3E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카페24 아네모네" pitchFamily="2" charset="-127"/>
                <a:ea typeface="카페24 아네모네" pitchFamily="2" charset="-127"/>
              </a:rPr>
              <a:t>Flow Chart </a:t>
            </a: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(</a:t>
            </a:r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순서도</a:t>
            </a: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) </a:t>
            </a:r>
            <a:endParaRPr lang="ko-KR" altLang="en-US" dirty="0"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838200" y="1652470"/>
            <a:ext cx="2444696" cy="393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수집 및 전처리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025608" y="1644457"/>
            <a:ext cx="2444696" cy="393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최우선 행정동 선정</a:t>
            </a: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619127" y="1665195"/>
            <a:ext cx="3038585" cy="520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디지털배움터 최적 입지 선정</a:t>
            </a: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755581" y="3378061"/>
            <a:ext cx="2318104" cy="1437454"/>
          </a:xfrm>
          <a:prstGeom prst="rect">
            <a:avLst/>
          </a:prstGeom>
          <a:solidFill>
            <a:srgbClr val="FFF6DD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i="1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65</a:t>
            </a:r>
            <a:r>
              <a:rPr lang="ko-KR" altLang="en-US" sz="1000" i="1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세 이상 노인인구</a:t>
            </a:r>
            <a:endParaRPr lang="en-US" altLang="ko-KR" sz="1000" i="1" dirty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i="1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독거노인 가구수</a:t>
            </a:r>
            <a:endParaRPr lang="en-US" altLang="ko-KR" sz="1000" i="1" dirty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i="1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소득수준 </a:t>
            </a:r>
            <a:endParaRPr lang="en-US" altLang="ko-KR" sz="1000" i="1" dirty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i="1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65</a:t>
            </a:r>
            <a:r>
              <a:rPr lang="ko-KR" altLang="en-US" sz="1000" i="1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세 이상 노인의 성비</a:t>
            </a:r>
            <a:endParaRPr lang="en-US" altLang="ko-KR" sz="1000" i="1" dirty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i="1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디지털 배움터 위치</a:t>
            </a:r>
            <a:endParaRPr lang="en-US" altLang="ko-KR" sz="1000" i="1" dirty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i="1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서울시 학교 위치 </a:t>
            </a:r>
            <a:r>
              <a:rPr lang="ko-KR" altLang="en-US" sz="1000" i="1" dirty="0" smtClean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정보</a:t>
            </a:r>
            <a:endParaRPr lang="en-US" altLang="ko-KR" sz="105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8935535" y="3614197"/>
            <a:ext cx="2318104" cy="1382426"/>
          </a:xfrm>
          <a:prstGeom prst="rect">
            <a:avLst/>
          </a:prstGeom>
          <a:solidFill>
            <a:srgbClr val="D5E5EE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각 행정동에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격자무늬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할당 </a:t>
            </a:r>
            <a:endParaRPr lang="en-US" altLang="ko-KR" sz="14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endParaRPr lang="en-US" altLang="ko-KR" sz="14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격자별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노인 인구수로 </a:t>
            </a:r>
            <a:endParaRPr lang="en-US" altLang="ko-KR" sz="14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수요량 결정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l="14667" t="19333" r="67083" b="73408"/>
          <a:stretch/>
        </p:blipFill>
        <p:spPr>
          <a:xfrm>
            <a:off x="10904706" y="-1646"/>
            <a:ext cx="1279188" cy="2862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F7B1EB-F8F5-447A-883F-0AD98070A45B}"/>
              </a:ext>
            </a:extLst>
          </p:cNvPr>
          <p:cNvSpPr txBox="1"/>
          <p:nvPr/>
        </p:nvSpPr>
        <p:spPr>
          <a:xfrm>
            <a:off x="4787367" y="3398969"/>
            <a:ext cx="2579744" cy="338554"/>
          </a:xfrm>
          <a:prstGeom prst="rect">
            <a:avLst/>
          </a:prstGeom>
          <a:solidFill>
            <a:srgbClr val="F58494"/>
          </a:solidFill>
          <a:effectLst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클러스터링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3DAE08-B474-4085-8B4A-3F08F83ACAE1}"/>
              </a:ext>
            </a:extLst>
          </p:cNvPr>
          <p:cNvSpPr txBox="1"/>
          <p:nvPr/>
        </p:nvSpPr>
        <p:spPr>
          <a:xfrm>
            <a:off x="9442672" y="2622416"/>
            <a:ext cx="1323473" cy="338554"/>
          </a:xfrm>
          <a:prstGeom prst="rect">
            <a:avLst/>
          </a:prstGeom>
          <a:solidFill>
            <a:srgbClr val="E7E6EF"/>
          </a:solidFill>
          <a:effectLst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P-median</a:t>
            </a:r>
            <a:endParaRPr lang="ko-KR" altLang="en-US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92BBBF-1EF3-4F72-B295-929C74D0DBAB}"/>
              </a:ext>
            </a:extLst>
          </p:cNvPr>
          <p:cNvSpPr txBox="1"/>
          <p:nvPr/>
        </p:nvSpPr>
        <p:spPr>
          <a:xfrm>
            <a:off x="755581" y="2979866"/>
            <a:ext cx="2331703" cy="338554"/>
          </a:xfrm>
          <a:prstGeom prst="rect">
            <a:avLst/>
          </a:prstGeom>
          <a:solidFill>
            <a:srgbClr val="FFF6DD"/>
          </a:solidFill>
          <a:effectLst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행정동별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수집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F4BD3A-4E12-45B0-A072-FDFF7FAEE002}"/>
              </a:ext>
            </a:extLst>
          </p:cNvPr>
          <p:cNvSpPr txBox="1"/>
          <p:nvPr/>
        </p:nvSpPr>
        <p:spPr>
          <a:xfrm>
            <a:off x="744855" y="5676461"/>
            <a:ext cx="2331703" cy="338554"/>
          </a:xfrm>
          <a:prstGeom prst="rect">
            <a:avLst/>
          </a:prstGeom>
          <a:solidFill>
            <a:srgbClr val="FDDDCD"/>
          </a:solidFill>
          <a:effectLst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전처리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1803AE-E350-4253-8A68-70F897CCB73E}"/>
              </a:ext>
            </a:extLst>
          </p:cNvPr>
          <p:cNvSpPr txBox="1"/>
          <p:nvPr/>
        </p:nvSpPr>
        <p:spPr>
          <a:xfrm>
            <a:off x="4766926" y="2756217"/>
            <a:ext cx="2592151" cy="338554"/>
          </a:xfrm>
          <a:prstGeom prst="rect">
            <a:avLst/>
          </a:prstGeom>
          <a:solidFill>
            <a:srgbClr val="F8A6AA"/>
          </a:solidFill>
          <a:effectLst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Elbow Point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활용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D83D17-75D5-4C60-9DA7-293A684DB7B8}"/>
              </a:ext>
            </a:extLst>
          </p:cNvPr>
          <p:cNvSpPr txBox="1"/>
          <p:nvPr/>
        </p:nvSpPr>
        <p:spPr>
          <a:xfrm>
            <a:off x="4787367" y="6068735"/>
            <a:ext cx="2579744" cy="338554"/>
          </a:xfrm>
          <a:prstGeom prst="rect">
            <a:avLst/>
          </a:prstGeom>
          <a:solidFill>
            <a:srgbClr val="FBE4ED"/>
          </a:solidFill>
          <a:effectLst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최우선 행정동 선정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91BCC6C-1991-4A67-BA28-50AABFE05400}"/>
              </a:ext>
            </a:extLst>
          </p:cNvPr>
          <p:cNvCxnSpPr>
            <a:cxnSpLocks/>
            <a:stCxn id="21" idx="2"/>
            <a:endCxn id="86" idx="0"/>
          </p:cNvCxnSpPr>
          <p:nvPr/>
        </p:nvCxnSpPr>
        <p:spPr>
          <a:xfrm flipH="1">
            <a:off x="1907178" y="4815515"/>
            <a:ext cx="7455" cy="228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DA4FB49-C742-4082-B9FE-21B9EEE8DD62}"/>
              </a:ext>
            </a:extLst>
          </p:cNvPr>
          <p:cNvCxnSpPr>
            <a:cxnSpLocks/>
          </p:cNvCxnSpPr>
          <p:nvPr/>
        </p:nvCxnSpPr>
        <p:spPr>
          <a:xfrm>
            <a:off x="1901182" y="6045793"/>
            <a:ext cx="0" cy="4830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3E6AB76-C4E5-4AD1-AF74-EAB84BA3CA34}"/>
              </a:ext>
            </a:extLst>
          </p:cNvPr>
          <p:cNvCxnSpPr>
            <a:cxnSpLocks/>
          </p:cNvCxnSpPr>
          <p:nvPr/>
        </p:nvCxnSpPr>
        <p:spPr>
          <a:xfrm>
            <a:off x="1893891" y="6528832"/>
            <a:ext cx="20618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3952516-42E6-4BBA-806E-B50DA2F8F37D}"/>
              </a:ext>
            </a:extLst>
          </p:cNvPr>
          <p:cNvCxnSpPr>
            <a:cxnSpLocks/>
          </p:cNvCxnSpPr>
          <p:nvPr/>
        </p:nvCxnSpPr>
        <p:spPr>
          <a:xfrm flipV="1">
            <a:off x="3961690" y="2341145"/>
            <a:ext cx="14076" cy="4191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A864B6D-864F-458F-B402-C83F62CF0D7B}"/>
              </a:ext>
            </a:extLst>
          </p:cNvPr>
          <p:cNvCxnSpPr>
            <a:cxnSpLocks/>
          </p:cNvCxnSpPr>
          <p:nvPr/>
        </p:nvCxnSpPr>
        <p:spPr>
          <a:xfrm>
            <a:off x="3975766" y="2341145"/>
            <a:ext cx="21083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1828210-B1E1-4F92-9B2D-13B7C3FCDA2F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63002" y="2341959"/>
            <a:ext cx="0" cy="414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7572C26-DD8F-4384-A6CB-BAEA6A45D95D}"/>
              </a:ext>
            </a:extLst>
          </p:cNvPr>
          <p:cNvCxnSpPr>
            <a:cxnSpLocks/>
            <a:stCxn id="28" idx="2"/>
            <a:endCxn id="19" idx="0"/>
          </p:cNvCxnSpPr>
          <p:nvPr/>
        </p:nvCxnSpPr>
        <p:spPr>
          <a:xfrm>
            <a:off x="6063002" y="3094771"/>
            <a:ext cx="14237" cy="304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A9BF2EA-4224-44A7-A21D-B4D024CD9979}"/>
              </a:ext>
            </a:extLst>
          </p:cNvPr>
          <p:cNvCxnSpPr>
            <a:cxnSpLocks/>
          </p:cNvCxnSpPr>
          <p:nvPr/>
        </p:nvCxnSpPr>
        <p:spPr>
          <a:xfrm>
            <a:off x="6063002" y="5268483"/>
            <a:ext cx="0" cy="799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1419241-0053-46FC-82F7-CA16344368C4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367111" y="6238012"/>
            <a:ext cx="9322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8C95E9A-AF00-4CB5-A635-140476AB9E45}"/>
              </a:ext>
            </a:extLst>
          </p:cNvPr>
          <p:cNvCxnSpPr>
            <a:cxnSpLocks/>
          </p:cNvCxnSpPr>
          <p:nvPr/>
        </p:nvCxnSpPr>
        <p:spPr>
          <a:xfrm>
            <a:off x="8281904" y="2349034"/>
            <a:ext cx="17487" cy="39127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4C961AD-71F2-4BE1-8072-5C038DFAE93A}"/>
              </a:ext>
            </a:extLst>
          </p:cNvPr>
          <p:cNvCxnSpPr>
            <a:cxnSpLocks/>
          </p:cNvCxnSpPr>
          <p:nvPr/>
        </p:nvCxnSpPr>
        <p:spPr>
          <a:xfrm>
            <a:off x="8284116" y="2341145"/>
            <a:ext cx="1820292" cy="7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6B92330-33E7-4B53-B0BC-119294188A71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0104409" y="2349034"/>
            <a:ext cx="0" cy="2733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54E088-667D-4A12-B948-A5B5458C157E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>
          <a:xfrm flipH="1">
            <a:off x="10094587" y="2960970"/>
            <a:ext cx="9822" cy="653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E5F59A5-E6E9-4C3E-9146-92A79AC46250}"/>
              </a:ext>
            </a:extLst>
          </p:cNvPr>
          <p:cNvSpPr txBox="1"/>
          <p:nvPr/>
        </p:nvSpPr>
        <p:spPr>
          <a:xfrm>
            <a:off x="9198599" y="5892455"/>
            <a:ext cx="1820789" cy="338554"/>
          </a:xfrm>
          <a:prstGeom prst="rect">
            <a:avLst/>
          </a:prstGeom>
          <a:solidFill>
            <a:srgbClr val="ABE3EB"/>
          </a:solidFill>
          <a:effectLst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최적입지선정</a:t>
            </a:r>
            <a:endParaRPr lang="ko-KR" altLang="en-US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E1576B2D-35A7-4612-8A76-D4D51F6403D7}"/>
              </a:ext>
            </a:extLst>
          </p:cNvPr>
          <p:cNvCxnSpPr>
            <a:cxnSpLocks/>
            <a:stCxn id="23" idx="2"/>
            <a:endCxn id="76" idx="0"/>
          </p:cNvCxnSpPr>
          <p:nvPr/>
        </p:nvCxnSpPr>
        <p:spPr>
          <a:xfrm>
            <a:off x="10094587" y="4996623"/>
            <a:ext cx="14407" cy="895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5DA7D422-018C-4F7D-A785-CCBA91808549}"/>
              </a:ext>
            </a:extLst>
          </p:cNvPr>
          <p:cNvSpPr/>
          <p:nvPr/>
        </p:nvSpPr>
        <p:spPr>
          <a:xfrm>
            <a:off x="4642622" y="4040582"/>
            <a:ext cx="1610262" cy="1610262"/>
          </a:xfrm>
          <a:prstGeom prst="ellipse">
            <a:avLst/>
          </a:prstGeom>
          <a:solidFill>
            <a:srgbClr val="F584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/>
              <a:t>K-means</a:t>
            </a:r>
            <a:endParaRPr lang="ko-KR" altLang="en-US" sz="1300" b="1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C37982E-D2D7-434E-A826-22F822D7C99A}"/>
              </a:ext>
            </a:extLst>
          </p:cNvPr>
          <p:cNvSpPr/>
          <p:nvPr/>
        </p:nvSpPr>
        <p:spPr>
          <a:xfrm>
            <a:off x="5860042" y="4019854"/>
            <a:ext cx="1610262" cy="1610262"/>
          </a:xfrm>
          <a:prstGeom prst="ellipse">
            <a:avLst/>
          </a:prstGeom>
          <a:solidFill>
            <a:srgbClr val="F584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 </a:t>
            </a:r>
            <a:r>
              <a:rPr lang="en-US" altLang="ko-KR" sz="1300" b="1" dirty="0"/>
              <a:t>K-medoids</a:t>
            </a:r>
            <a:endParaRPr lang="ko-KR" altLang="en-US" sz="13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FF94D8D-87A6-4047-837F-407329DC591F}"/>
              </a:ext>
            </a:extLst>
          </p:cNvPr>
          <p:cNvSpPr txBox="1"/>
          <p:nvPr/>
        </p:nvSpPr>
        <p:spPr>
          <a:xfrm>
            <a:off x="741326" y="5044433"/>
            <a:ext cx="2331703" cy="338554"/>
          </a:xfrm>
          <a:prstGeom prst="rect">
            <a:avLst/>
          </a:prstGeom>
          <a:solidFill>
            <a:srgbClr val="FEE7D3"/>
          </a:solidFill>
          <a:effectLst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디지털 </a:t>
            </a:r>
            <a:r>
              <a:rPr lang="ko-KR" altLang="en-US" sz="16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소외지수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정의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44A320B-444F-4671-98E7-8DDE946A5D83}"/>
              </a:ext>
            </a:extLst>
          </p:cNvPr>
          <p:cNvCxnSpPr>
            <a:cxnSpLocks/>
            <a:stCxn id="86" idx="2"/>
            <a:endCxn id="26" idx="0"/>
          </p:cNvCxnSpPr>
          <p:nvPr/>
        </p:nvCxnSpPr>
        <p:spPr>
          <a:xfrm>
            <a:off x="1907178" y="5382987"/>
            <a:ext cx="3529" cy="293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292BBBF-1EF3-4F72-B295-929C74D0DBAB}"/>
              </a:ext>
            </a:extLst>
          </p:cNvPr>
          <p:cNvSpPr txBox="1"/>
          <p:nvPr/>
        </p:nvSpPr>
        <p:spPr>
          <a:xfrm>
            <a:off x="735330" y="2472691"/>
            <a:ext cx="2331703" cy="338554"/>
          </a:xfrm>
          <a:prstGeom prst="rect">
            <a:avLst/>
          </a:prstGeom>
          <a:solidFill>
            <a:srgbClr val="FFF6DD"/>
          </a:solidFill>
          <a:effectLst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선행연구조사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91BCC6C-1991-4A67-BA28-50AABFE05400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921432" y="2811245"/>
            <a:ext cx="1" cy="168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24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FBE7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모서리가 둥근 직사각형 51"/>
          <p:cNvSpPr/>
          <p:nvPr/>
        </p:nvSpPr>
        <p:spPr>
          <a:xfrm>
            <a:off x="142240" y="1402080"/>
            <a:ext cx="11938000" cy="5303520"/>
          </a:xfrm>
          <a:prstGeom prst="roundRect">
            <a:avLst>
              <a:gd name="adj" fmla="val 2005"/>
            </a:avLst>
          </a:prstGeom>
          <a:pattFill prst="pct5">
            <a:fgClr>
              <a:srgbClr val="FFEEB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033198" y="1646529"/>
            <a:ext cx="3843842" cy="1061825"/>
          </a:xfrm>
          <a:prstGeom prst="roundRect">
            <a:avLst>
              <a:gd name="adj" fmla="val 2005"/>
            </a:avLst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280" y="392429"/>
            <a:ext cx="9548022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데이터 수집 및 전처리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-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선행연구조사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033198" y="2804910"/>
            <a:ext cx="3843842" cy="1764047"/>
          </a:xfrm>
          <a:prstGeom prst="roundRect">
            <a:avLst>
              <a:gd name="adj" fmla="val 2005"/>
            </a:avLst>
          </a:prstGeom>
          <a:solidFill>
            <a:srgbClr val="F5839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4667" t="19333" r="67083" b="73408"/>
          <a:stretch/>
        </p:blipFill>
        <p:spPr>
          <a:xfrm>
            <a:off x="10904706" y="-1646"/>
            <a:ext cx="1279188" cy="2862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5280" y="354819"/>
            <a:ext cx="19960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분석과정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 및 방법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304801" y="1642203"/>
          <a:ext cx="7284717" cy="4295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3914">
                  <a:extLst>
                    <a:ext uri="{9D8B030D-6E8A-4147-A177-3AD203B41FA5}">
                      <a16:colId xmlns:a16="http://schemas.microsoft.com/office/drawing/2014/main" val="2476670895"/>
                    </a:ext>
                  </a:extLst>
                </a:gridCol>
                <a:gridCol w="1034171">
                  <a:extLst>
                    <a:ext uri="{9D8B030D-6E8A-4147-A177-3AD203B41FA5}">
                      <a16:colId xmlns:a16="http://schemas.microsoft.com/office/drawing/2014/main" val="3300879544"/>
                    </a:ext>
                  </a:extLst>
                </a:gridCol>
                <a:gridCol w="1034158">
                  <a:extLst>
                    <a:ext uri="{9D8B030D-6E8A-4147-A177-3AD203B41FA5}">
                      <a16:colId xmlns:a16="http://schemas.microsoft.com/office/drawing/2014/main" val="2179963857"/>
                    </a:ext>
                  </a:extLst>
                </a:gridCol>
                <a:gridCol w="1034158">
                  <a:extLst>
                    <a:ext uri="{9D8B030D-6E8A-4147-A177-3AD203B41FA5}">
                      <a16:colId xmlns:a16="http://schemas.microsoft.com/office/drawing/2014/main" val="1621499363"/>
                    </a:ext>
                  </a:extLst>
                </a:gridCol>
                <a:gridCol w="1034158">
                  <a:extLst>
                    <a:ext uri="{9D8B030D-6E8A-4147-A177-3AD203B41FA5}">
                      <a16:colId xmlns:a16="http://schemas.microsoft.com/office/drawing/2014/main" val="2115545828"/>
                    </a:ext>
                  </a:extLst>
                </a:gridCol>
                <a:gridCol w="1034158">
                  <a:extLst>
                    <a:ext uri="{9D8B030D-6E8A-4147-A177-3AD203B41FA5}">
                      <a16:colId xmlns:a16="http://schemas.microsoft.com/office/drawing/2014/main" val="1162162490"/>
                    </a:ext>
                  </a:extLst>
                </a:gridCol>
              </a:tblGrid>
              <a:tr h="330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FFF6DD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변수</a:t>
                      </a:r>
                      <a:endParaRPr lang="ko-KR" altLang="en-US" sz="1400" dirty="0">
                        <a:solidFill>
                          <a:srgbClr val="FFF6DD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F6DD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A</a:t>
                      </a:r>
                      <a:endParaRPr lang="ko-KR" altLang="en-US" sz="1400" dirty="0">
                        <a:solidFill>
                          <a:srgbClr val="FFF6DD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F6DD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B</a:t>
                      </a:r>
                      <a:endParaRPr lang="ko-KR" altLang="en-US" sz="1400" dirty="0">
                        <a:solidFill>
                          <a:srgbClr val="FFF6DD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F6DD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C</a:t>
                      </a:r>
                      <a:endParaRPr lang="ko-KR" altLang="en-US" sz="1400" dirty="0">
                        <a:solidFill>
                          <a:srgbClr val="FFF6DD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F6DD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D</a:t>
                      </a:r>
                      <a:endParaRPr lang="ko-KR" altLang="en-US" sz="1400" dirty="0">
                        <a:solidFill>
                          <a:srgbClr val="FFF6DD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F6DD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E</a:t>
                      </a:r>
                      <a:endParaRPr lang="ko-KR" altLang="en-US" sz="1400" dirty="0">
                        <a:solidFill>
                          <a:srgbClr val="FFF6DD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51558"/>
                  </a:ext>
                </a:extLst>
              </a:tr>
              <a:tr h="330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바탕체 Light" panose="00000300000000000000" pitchFamily="2" charset="-127"/>
                          <a:ea typeface="KoPub바탕체 Light" panose="00000300000000000000" pitchFamily="2" charset="-127"/>
                        </a:rPr>
                        <a:t>높은 연령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바탕체 Light" panose="00000300000000000000" pitchFamily="2" charset="-127"/>
                        <a:ea typeface="KoPub바탕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-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-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-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035478"/>
                  </a:ext>
                </a:extLst>
              </a:tr>
              <a:tr h="330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바탕체 Light" panose="00000300000000000000" pitchFamily="2" charset="-127"/>
                          <a:ea typeface="KoPub바탕체 Light" panose="00000300000000000000" pitchFamily="2" charset="-127"/>
                        </a:rPr>
                        <a:t>남성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바탕체 Light" panose="00000300000000000000" pitchFamily="2" charset="-127"/>
                        <a:ea typeface="KoPub바탕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+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+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+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+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바탕체 Light" panose="00000300000000000000" pitchFamily="2" charset="-127"/>
                          <a:ea typeface="KoPub바탕체 Light" panose="00000300000000000000" pitchFamily="2" charset="-127"/>
                        </a:rPr>
                        <a:t>·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902471"/>
                  </a:ext>
                </a:extLst>
              </a:tr>
              <a:tr h="330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바탕체 Light" panose="00000300000000000000" pitchFamily="2" charset="-127"/>
                          <a:ea typeface="KoPub바탕체 Light" panose="00000300000000000000" pitchFamily="2" charset="-127"/>
                        </a:rPr>
                        <a:t>높은 소득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바탕체 Light" panose="00000300000000000000" pitchFamily="2" charset="-127"/>
                        <a:ea typeface="KoPub바탕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+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+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+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+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+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84450"/>
                  </a:ext>
                </a:extLst>
              </a:tr>
              <a:tr h="330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바탕체 Light" panose="00000300000000000000" pitchFamily="2" charset="-127"/>
                          <a:ea typeface="KoPub바탕체 Light" panose="00000300000000000000" pitchFamily="2" charset="-127"/>
                        </a:rPr>
                        <a:t>수도권 거주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바탕체 Light" panose="00000300000000000000" pitchFamily="2" charset="-127"/>
                        <a:ea typeface="KoPub바탕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바탕체 Light" panose="00000300000000000000" pitchFamily="2" charset="-127"/>
                          <a:ea typeface="KoPub바탕체 Light" panose="00000300000000000000" pitchFamily="2" charset="-127"/>
                        </a:rPr>
                        <a:t>·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319693"/>
                  </a:ext>
                </a:extLst>
              </a:tr>
              <a:tr h="330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바탕체 Light" panose="00000300000000000000" pitchFamily="2" charset="-127"/>
                          <a:ea typeface="KoPub바탕체 Light" panose="00000300000000000000" pitchFamily="2" charset="-127"/>
                        </a:rPr>
                        <a:t>아파트 거주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바탕체 Light" panose="00000300000000000000" pitchFamily="2" charset="-127"/>
                        <a:ea typeface="KoPub바탕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+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298593"/>
                  </a:ext>
                </a:extLst>
              </a:tr>
              <a:tr h="330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바탕체 Light" panose="00000300000000000000" pitchFamily="2" charset="-127"/>
                          <a:ea typeface="KoPub바탕체 Light" panose="00000300000000000000" pitchFamily="2" charset="-127"/>
                        </a:rPr>
                        <a:t>높은 학력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바탕체 Light" panose="00000300000000000000" pitchFamily="2" charset="-127"/>
                        <a:ea typeface="KoPub바탕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+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+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+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+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+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543156"/>
                  </a:ext>
                </a:extLst>
              </a:tr>
              <a:tr h="330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바탕체 Light" panose="00000300000000000000" pitchFamily="2" charset="-127"/>
                          <a:ea typeface="KoPub바탕체 Light" panose="00000300000000000000" pitchFamily="2" charset="-127"/>
                        </a:rPr>
                        <a:t>전문직 종사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바탕체 Light" panose="00000300000000000000" pitchFamily="2" charset="-127"/>
                        <a:ea typeface="KoPub바탕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+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52918"/>
                  </a:ext>
                </a:extLst>
              </a:tr>
              <a:tr h="330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바탕체 Light" panose="00000300000000000000" pitchFamily="2" charset="-127"/>
                          <a:ea typeface="KoPub바탕체 Light" panose="00000300000000000000" pitchFamily="2" charset="-127"/>
                        </a:rPr>
                        <a:t>세대 효과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바탕체 Light" panose="00000300000000000000" pitchFamily="2" charset="-127"/>
                        <a:ea typeface="KoPub바탕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바탕체 Light" panose="00000300000000000000" pitchFamily="2" charset="-127"/>
                          <a:ea typeface="KoPub바탕체 Light" panose="00000300000000000000" pitchFamily="2" charset="-127"/>
                        </a:rPr>
                        <a:t>·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995806"/>
                  </a:ext>
                </a:extLst>
              </a:tr>
              <a:tr h="330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바탕체 Light" panose="00000300000000000000" pitchFamily="2" charset="-127"/>
                          <a:ea typeface="KoPub바탕체 Light" panose="00000300000000000000" pitchFamily="2" charset="-127"/>
                        </a:rPr>
                        <a:t>배우자가 있음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바탕체 Light" panose="00000300000000000000" pitchFamily="2" charset="-127"/>
                        <a:ea typeface="KoPub바탕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+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+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+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850210"/>
                  </a:ext>
                </a:extLst>
              </a:tr>
              <a:tr h="330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바탕체 Light" panose="00000300000000000000" pitchFamily="2" charset="-127"/>
                          <a:ea typeface="KoPub바탕체 Light" panose="00000300000000000000" pitchFamily="2" charset="-127"/>
                        </a:rPr>
                        <a:t>현재 경제 활동 중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바탕체 Light" panose="00000300000000000000" pitchFamily="2" charset="-127"/>
                        <a:ea typeface="KoPub바탕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+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690457"/>
                  </a:ext>
                </a:extLst>
              </a:tr>
              <a:tr h="330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바탕체 Light" panose="00000300000000000000" pitchFamily="2" charset="-127"/>
                          <a:ea typeface="KoPub바탕체 Light" panose="00000300000000000000" pitchFamily="2" charset="-127"/>
                        </a:rPr>
                        <a:t>좋은 건강상태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바탕체 Light" panose="00000300000000000000" pitchFamily="2" charset="-127"/>
                        <a:ea typeface="KoPub바탕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+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673835"/>
                  </a:ext>
                </a:extLst>
              </a:tr>
              <a:tr h="330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바탕체 Light" panose="00000300000000000000" pitchFamily="2" charset="-127"/>
                          <a:ea typeface="KoPub바탕체 Light" panose="00000300000000000000" pitchFamily="2" charset="-127"/>
                        </a:rPr>
                        <a:t>높은 사회적 지지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바탕체 Light" panose="00000300000000000000" pitchFamily="2" charset="-127"/>
                        <a:ea typeface="KoPub바탕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+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43438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803136" y="6307090"/>
            <a:ext cx="59154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출처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강소량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외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(2019),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장노년층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디지털역량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실태와 정보화 교육과정 운영방향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서울시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50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플러스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033198" y="1708081"/>
            <a:ext cx="3655168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A :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김정언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외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(2007),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인터넷 사용여부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다항로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짓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분석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B :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이호영 외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(2013),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인터넷 이용 클러스터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다항로짓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분석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 :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남궁현경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외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(2017),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정보화 이용 여부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다항로짓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분석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D :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김영대 외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(2011),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인터넷 역량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t-test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및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ANOVA</a:t>
            </a:r>
          </a:p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E :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황은희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외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(2011),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인터넷 사용 능력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다중회귀분석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2240" y="5999313"/>
            <a:ext cx="772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※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음영은 모형에 포함되지 않은 변수를 의미하며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통계적 유의성에 따라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(+, ·, -)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로 표기하였습니다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472270" y="3675577"/>
            <a:ext cx="5012264" cy="198224"/>
          </a:xfrm>
          <a:prstGeom prst="roundRect">
            <a:avLst>
              <a:gd name="adj" fmla="val 2005"/>
            </a:avLst>
          </a:prstGeom>
          <a:noFill/>
          <a:ln w="28575">
            <a:solidFill>
              <a:srgbClr val="49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472270" y="2337658"/>
            <a:ext cx="5012264" cy="198224"/>
          </a:xfrm>
          <a:prstGeom prst="roundRect">
            <a:avLst>
              <a:gd name="adj" fmla="val 2005"/>
            </a:avLst>
          </a:prstGeom>
          <a:noFill/>
          <a:ln w="28575">
            <a:solidFill>
              <a:srgbClr val="F58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72270" y="2009751"/>
            <a:ext cx="5012264" cy="198224"/>
          </a:xfrm>
          <a:prstGeom prst="roundRect">
            <a:avLst>
              <a:gd name="adj" fmla="val 2005"/>
            </a:avLst>
          </a:prstGeom>
          <a:noFill/>
          <a:ln w="28575">
            <a:solidFill>
              <a:srgbClr val="F58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472270" y="2679163"/>
            <a:ext cx="5012264" cy="198224"/>
          </a:xfrm>
          <a:prstGeom prst="roundRect">
            <a:avLst>
              <a:gd name="adj" fmla="val 2005"/>
            </a:avLst>
          </a:prstGeom>
          <a:noFill/>
          <a:ln w="28575">
            <a:solidFill>
              <a:srgbClr val="F58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577254" y="4671991"/>
            <a:ext cx="5012264" cy="198224"/>
          </a:xfrm>
          <a:prstGeom prst="roundRect">
            <a:avLst>
              <a:gd name="adj" fmla="val 2005"/>
            </a:avLst>
          </a:prstGeom>
          <a:noFill/>
          <a:ln w="28575">
            <a:solidFill>
              <a:srgbClr val="F58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8033198" y="4671990"/>
            <a:ext cx="3843842" cy="1279363"/>
          </a:xfrm>
          <a:prstGeom prst="roundRect">
            <a:avLst>
              <a:gd name="adj" fmla="val 2005"/>
            </a:avLst>
          </a:prstGeom>
          <a:solidFill>
            <a:srgbClr val="49C3D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005816" y="2998468"/>
            <a:ext cx="394544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5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개의 선행연구 중 최소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가지 논문 이상에서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통계적으로 유의미하다고 보고된 변수들을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기준 변수로 추출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en-US" altLang="ko-KR" b="1" i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“</a:t>
            </a:r>
            <a:r>
              <a:rPr lang="ko-KR" altLang="en-US" b="1" i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연령대</a:t>
            </a:r>
            <a:r>
              <a:rPr lang="en-US" altLang="ko-KR" b="1" i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b="1" i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성비</a:t>
            </a:r>
            <a:r>
              <a:rPr lang="en-US" altLang="ko-KR" b="1" i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b="1" i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소득</a:t>
            </a:r>
            <a:r>
              <a:rPr lang="en-US" altLang="ko-KR" b="1" i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i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학력</a:t>
            </a:r>
            <a:r>
              <a:rPr lang="en-US" altLang="ko-KR" b="1" i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b="1" i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배우자 유무</a:t>
            </a:r>
            <a:r>
              <a:rPr lang="en-US" altLang="ko-KR" b="1" i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”</a:t>
            </a:r>
            <a:endParaRPr lang="en-US" altLang="ko-KR" b="1" i="1" spc="-100" dirty="0">
              <a:solidFill>
                <a:schemeClr val="tx1">
                  <a:lumMod val="75000"/>
                  <a:lumOff val="2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251421" y="4771103"/>
            <a:ext cx="34816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이중에서 학력은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5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 선행연구 모두에서 양의 상관관계를 가진 것으로 나타났으나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행정동별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학력수준을 나타내는 데이터를 찾을 수 없어 제외함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43" name="직선 화살표 연결선 42"/>
          <p:cNvCxnSpPr>
            <a:endCxn id="28" idx="1"/>
          </p:cNvCxnSpPr>
          <p:nvPr/>
        </p:nvCxnSpPr>
        <p:spPr>
          <a:xfrm>
            <a:off x="7579358" y="1809432"/>
            <a:ext cx="453840" cy="368010"/>
          </a:xfrm>
          <a:prstGeom prst="straightConnector1">
            <a:avLst/>
          </a:prstGeom>
          <a:ln w="412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4" idx="3"/>
            <a:endCxn id="30" idx="1"/>
          </p:cNvCxnSpPr>
          <p:nvPr/>
        </p:nvCxnSpPr>
        <p:spPr>
          <a:xfrm>
            <a:off x="7484534" y="2436770"/>
            <a:ext cx="521282" cy="1238807"/>
          </a:xfrm>
          <a:prstGeom prst="straightConnector1">
            <a:avLst/>
          </a:prstGeom>
          <a:ln w="41275">
            <a:solidFill>
              <a:srgbClr val="F58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2269754" y="188041"/>
            <a:ext cx="280705" cy="279094"/>
            <a:chOff x="2190986" y="123741"/>
            <a:chExt cx="280705" cy="279094"/>
          </a:xfrm>
        </p:grpSpPr>
        <p:sp>
          <p:nvSpPr>
            <p:cNvPr id="34" name="눈물 방울 33"/>
            <p:cNvSpPr/>
            <p:nvPr/>
          </p:nvSpPr>
          <p:spPr>
            <a:xfrm rot="8113404">
              <a:off x="2190986" y="123741"/>
              <a:ext cx="280705" cy="279094"/>
            </a:xfrm>
            <a:prstGeom prst="teardrop">
              <a:avLst>
                <a:gd name="adj" fmla="val 110594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2231125" y="159982"/>
              <a:ext cx="200426" cy="200426"/>
            </a:xfrm>
            <a:prstGeom prst="ellipse">
              <a:avLst/>
            </a:prstGeom>
            <a:solidFill>
              <a:srgbClr val="FFF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6" name="직선 화살표 연결선 35"/>
          <p:cNvCxnSpPr>
            <a:endCxn id="30" idx="1"/>
          </p:cNvCxnSpPr>
          <p:nvPr/>
        </p:nvCxnSpPr>
        <p:spPr>
          <a:xfrm flipV="1">
            <a:off x="7596316" y="3675577"/>
            <a:ext cx="409500" cy="1140341"/>
          </a:xfrm>
          <a:prstGeom prst="straightConnector1">
            <a:avLst/>
          </a:prstGeom>
          <a:ln w="41275">
            <a:solidFill>
              <a:srgbClr val="F58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29" idx="1"/>
          </p:cNvCxnSpPr>
          <p:nvPr/>
        </p:nvCxnSpPr>
        <p:spPr>
          <a:xfrm>
            <a:off x="7484534" y="3770752"/>
            <a:ext cx="548664" cy="1540920"/>
          </a:xfrm>
          <a:prstGeom prst="straightConnector1">
            <a:avLst/>
          </a:prstGeom>
          <a:ln w="41275">
            <a:solidFill>
              <a:srgbClr val="49C3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56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6240" y="422909"/>
            <a:ext cx="573024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데이터 수집 및 전처리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4667" t="19333" r="67083" b="73408"/>
          <a:stretch/>
        </p:blipFill>
        <p:spPr>
          <a:xfrm>
            <a:off x="10904706" y="-1646"/>
            <a:ext cx="1279188" cy="2862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6240" y="385299"/>
            <a:ext cx="19960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분석과정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 및 방법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304634" y="226947"/>
            <a:ext cx="280705" cy="279094"/>
            <a:chOff x="2190986" y="123741"/>
            <a:chExt cx="280705" cy="279094"/>
          </a:xfrm>
        </p:grpSpPr>
        <p:sp>
          <p:nvSpPr>
            <p:cNvPr id="34" name="눈물 방울 33"/>
            <p:cNvSpPr/>
            <p:nvPr/>
          </p:nvSpPr>
          <p:spPr>
            <a:xfrm rot="8113404">
              <a:off x="2190986" y="123741"/>
              <a:ext cx="280705" cy="279094"/>
            </a:xfrm>
            <a:prstGeom prst="teardrop">
              <a:avLst>
                <a:gd name="adj" fmla="val 110594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2231125" y="159982"/>
              <a:ext cx="200426" cy="200426"/>
            </a:xfrm>
            <a:prstGeom prst="ellipse">
              <a:avLst/>
            </a:prstGeom>
            <a:solidFill>
              <a:srgbClr val="FFF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모서리가 둥근 직사각형 38"/>
          <p:cNvSpPr/>
          <p:nvPr/>
        </p:nvSpPr>
        <p:spPr>
          <a:xfrm>
            <a:off x="-1" y="1624519"/>
            <a:ext cx="12225379" cy="5233481"/>
          </a:xfrm>
          <a:prstGeom prst="roundRect">
            <a:avLst>
              <a:gd name="adj" fmla="val 0"/>
            </a:avLst>
          </a:prstGeom>
          <a:solidFill>
            <a:srgbClr val="FBE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서울시 행정동별 소득수준 통계 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행정동별 소득수준 확인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61360" y="1933813"/>
            <a:ext cx="5508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기준 변수들의 </a:t>
            </a:r>
            <a:r>
              <a:rPr lang="ko-KR" altLang="en-US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행정동별</a:t>
            </a:r>
            <a:r>
              <a:rPr lang="ko-KR" altLang="en-US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데이터 시각화 결과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712" y="2627862"/>
            <a:ext cx="3041524" cy="27908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316" y="2632629"/>
            <a:ext cx="3019684" cy="27758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7862"/>
            <a:ext cx="3086712" cy="279084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392" y="2622434"/>
            <a:ext cx="3088556" cy="27962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2287" y="5436895"/>
            <a:ext cx="304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서울시 행정동 단위 거주인구 데이터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행정동 단위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65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세 이상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인구 확인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3137514" y="5436895"/>
            <a:ext cx="29017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서울시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행정동별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소득수준 통계 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행정동별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소득수준 확인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6177194" y="5453317"/>
            <a:ext cx="3083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서울시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성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연령별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인가구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 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</a:t>
            </a:r>
          </a:p>
          <a:p>
            <a:pPr algn="ctr"/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독거노인 인구 확인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278300" y="5453317"/>
            <a:ext cx="29093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서울시 주민등록 인구 및 세대 현황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65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세 이상 거주 인구의 성비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9909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-1" y="1582450"/>
            <a:ext cx="12232871" cy="5275550"/>
          </a:xfrm>
          <a:prstGeom prst="roundRect">
            <a:avLst>
              <a:gd name="adj" fmla="val 0"/>
            </a:avLst>
          </a:prstGeom>
          <a:solidFill>
            <a:srgbClr val="FBE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6240" y="422909"/>
            <a:ext cx="573024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rPr>
              <a:t>데이터 수집 및 전처리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4667" t="19333" r="67083" b="73408"/>
          <a:stretch/>
        </p:blipFill>
        <p:spPr>
          <a:xfrm>
            <a:off x="10904706" y="-1646"/>
            <a:ext cx="1279188" cy="2862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6240" y="385299"/>
            <a:ext cx="19960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분석과정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 및 방법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304634" y="226947"/>
            <a:ext cx="280705" cy="279094"/>
            <a:chOff x="2190986" y="123741"/>
            <a:chExt cx="280705" cy="279094"/>
          </a:xfrm>
        </p:grpSpPr>
        <p:sp>
          <p:nvSpPr>
            <p:cNvPr id="34" name="눈물 방울 33"/>
            <p:cNvSpPr/>
            <p:nvPr/>
          </p:nvSpPr>
          <p:spPr>
            <a:xfrm rot="8113404">
              <a:off x="2190986" y="123741"/>
              <a:ext cx="280705" cy="279094"/>
            </a:xfrm>
            <a:prstGeom prst="teardrop">
              <a:avLst>
                <a:gd name="adj" fmla="val 110594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2231125" y="159982"/>
              <a:ext cx="200426" cy="200426"/>
            </a:xfrm>
            <a:prstGeom prst="ellipse">
              <a:avLst/>
            </a:prstGeom>
            <a:solidFill>
              <a:srgbClr val="FFF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112689" y="1704597"/>
            <a:ext cx="5973895" cy="5031255"/>
            <a:chOff x="4140200" y="636164"/>
            <a:chExt cx="6860538" cy="577799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804" y="2279690"/>
              <a:ext cx="6851934" cy="413446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3" r="1074"/>
            <a:stretch/>
          </p:blipFill>
          <p:spPr>
            <a:xfrm>
              <a:off x="4140200" y="636164"/>
              <a:ext cx="6860538" cy="3935548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980516" y="6464937"/>
            <a:ext cx="51321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디지털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소외지수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+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21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년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10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월 현재 운영 중인 디지털배움터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좌표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1797" y="2760521"/>
            <a:ext cx="53111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= </a:t>
            </a:r>
            <a:r>
              <a:rPr lang="ko-KR" altLang="en-US" dirty="0" smtClean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고령인구</a:t>
            </a:r>
            <a:r>
              <a:rPr lang="en-US" altLang="ko-KR" sz="1000" i="1" dirty="0" smtClean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R</a:t>
            </a:r>
            <a:r>
              <a:rPr lang="ko-KR" altLang="en-US" dirty="0" smtClean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* </a:t>
            </a:r>
            <a:r>
              <a:rPr lang="en-US" altLang="ko-KR" dirty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0.5 </a:t>
            </a:r>
            <a:r>
              <a:rPr lang="en-US" altLang="ko-KR" dirty="0" smtClean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+ </a:t>
            </a:r>
            <a:r>
              <a:rPr lang="ko-KR" altLang="en-US" dirty="0" smtClean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독거노인인구</a:t>
            </a:r>
            <a:r>
              <a:rPr lang="en-US" altLang="ko-KR" sz="1000" i="1" dirty="0" smtClean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R</a:t>
            </a:r>
            <a:r>
              <a:rPr lang="ko-KR" altLang="en-US" dirty="0" smtClean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* </a:t>
            </a:r>
            <a:r>
              <a:rPr lang="en-US" altLang="ko-KR" dirty="0" smtClean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0.2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+ </a:t>
            </a:r>
            <a:r>
              <a:rPr lang="ko-KR" altLang="en-US" dirty="0" smtClean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평균소득</a:t>
            </a:r>
            <a:r>
              <a:rPr lang="en-US" altLang="ko-KR" sz="1000" i="1" dirty="0" smtClean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R</a:t>
            </a:r>
            <a:r>
              <a:rPr lang="ko-KR" altLang="en-US" dirty="0" smtClean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* </a:t>
            </a:r>
            <a:r>
              <a:rPr lang="en-US" altLang="ko-KR" dirty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-0.25 </a:t>
            </a:r>
            <a:r>
              <a:rPr lang="en-US" altLang="ko-KR" dirty="0" smtClean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+ 65</a:t>
            </a:r>
            <a:r>
              <a:rPr lang="ko-KR" altLang="en-US" dirty="0" smtClean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세이상남녀비율</a:t>
            </a:r>
            <a:r>
              <a:rPr lang="en-US" altLang="ko-KR" sz="1000" i="1" dirty="0" smtClean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R</a:t>
            </a:r>
            <a:r>
              <a:rPr lang="ko-KR" altLang="en-US" dirty="0" smtClean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* </a:t>
            </a:r>
            <a:r>
              <a:rPr lang="en-US" altLang="ko-KR" dirty="0" smtClean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-0.05</a:t>
            </a:r>
            <a:endParaRPr lang="en-US" altLang="ko-KR" dirty="0">
              <a:solidFill>
                <a:srgbClr val="1D1C1D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15236" y="3760297"/>
            <a:ext cx="4082216" cy="882421"/>
            <a:chOff x="415643" y="2489386"/>
            <a:chExt cx="4082216" cy="882421"/>
          </a:xfrm>
        </p:grpSpPr>
        <p:sp>
          <p:nvSpPr>
            <p:cNvPr id="15" name="직사각형 14"/>
            <p:cNvSpPr/>
            <p:nvPr/>
          </p:nvSpPr>
          <p:spPr>
            <a:xfrm>
              <a:off x="1161535" y="2489386"/>
              <a:ext cx="3336324" cy="88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1D1C1D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각 행정동의 </a:t>
              </a:r>
              <a:r>
                <a:rPr lang="en-US" altLang="ko-KR" dirty="0" smtClean="0">
                  <a:solidFill>
                    <a:srgbClr val="1D1C1D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X</a:t>
              </a:r>
              <a:r>
                <a:rPr lang="ko-KR" altLang="en-US" dirty="0" smtClean="0">
                  <a:solidFill>
                    <a:srgbClr val="1D1C1D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값</a:t>
              </a:r>
              <a:endParaRPr lang="en-US" altLang="ko-KR" dirty="0" smtClean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1D1C1D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서울시 전체에서</a:t>
              </a:r>
              <a:r>
                <a:rPr lang="en-US" altLang="ko-KR" dirty="0" smtClean="0">
                  <a:solidFill>
                    <a:srgbClr val="1D1C1D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 X</a:t>
              </a:r>
              <a:r>
                <a:rPr lang="ko-KR" altLang="en-US" dirty="0" smtClean="0">
                  <a:solidFill>
                    <a:srgbClr val="1D1C1D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의 </a:t>
              </a:r>
              <a:r>
                <a:rPr lang="ko-KR" altLang="en-US" dirty="0" err="1" smtClean="0">
                  <a:solidFill>
                    <a:srgbClr val="1D1C1D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중간값</a:t>
              </a:r>
              <a:endParaRPr lang="en-US" altLang="ko-KR" dirty="0">
                <a:solidFill>
                  <a:srgbClr val="1D1C1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/>
                <p:cNvSpPr/>
                <p:nvPr/>
              </p:nvSpPr>
              <p:spPr>
                <a:xfrm>
                  <a:off x="415643" y="2776627"/>
                  <a:ext cx="10070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rgbClr val="1D1C1D"/>
                      </a:solidFill>
                      <a:latin typeface="KoPub바탕체 Light" panose="00000300000000000000" pitchFamily="2" charset="-127"/>
                      <a:ea typeface="KoPub바탕체 Light" panose="00000300000000000000" pitchFamily="2" charset="-127"/>
                    </a:rPr>
                    <a:t>※ X</a:t>
                  </a:r>
                  <a:r>
                    <a:rPr lang="en-US" altLang="ko-KR" sz="1000" i="1" dirty="0" smtClean="0">
                      <a:solidFill>
                        <a:srgbClr val="1D1C1D"/>
                      </a:solidFill>
                      <a:latin typeface="KoPub바탕체 Light" panose="00000300000000000000" pitchFamily="2" charset="-127"/>
                      <a:ea typeface="KoPub바탕체 Light" panose="00000300000000000000" pitchFamily="2" charset="-127"/>
                    </a:rPr>
                    <a:t>R </a:t>
                  </a:r>
                  <a:r>
                    <a:rPr lang="ko-KR" altLang="en-US" dirty="0" smtClean="0">
                      <a:solidFill>
                        <a:srgbClr val="1D1C1D"/>
                      </a:solidFill>
                      <a:latin typeface="KoPub바탕체 Light" panose="00000300000000000000" pitchFamily="2" charset="-127"/>
                      <a:ea typeface="KoPub바탕체 Light" panose="00000300000000000000" pitchFamily="2" charset="-127"/>
                    </a:rPr>
                    <a:t> </a:t>
                  </a:r>
                  <a:r>
                    <a:rPr lang="en-US" altLang="ko-KR" dirty="0">
                      <a:solidFill>
                        <a:srgbClr val="1D1C1D"/>
                      </a:solidFill>
                      <a:latin typeface="KoPub바탕체 Light" panose="00000300000000000000" pitchFamily="2" charset="-127"/>
                      <a:ea typeface="KoPub바탕체 Light" panose="00000300000000000000" pitchFamily="2" charset="-127"/>
                    </a:rPr>
                    <a:t>=</a:t>
                  </a:r>
                  <a14:m>
                    <m:oMath xmlns:m="http://schemas.openxmlformats.org/officeDocument/2006/math">
                      <m:r>
                        <a:rPr lang="en-US" altLang="ko-KR">
                          <a:solidFill>
                            <a:srgbClr val="1D1C1D"/>
                          </a:solidFill>
                          <a:latin typeface="Cambria Math" panose="02040503050406030204" pitchFamily="18" charset="0"/>
                          <a:ea typeface="KoPub바탕체 Light" panose="00000300000000000000" pitchFamily="2" charset="-127"/>
                        </a:rPr>
                        <m:t> </m:t>
                      </m:r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6" name="직사각형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643" y="2776627"/>
                  <a:ext cx="1007007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455" t="-8197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/>
            <p:cNvCxnSpPr/>
            <p:nvPr/>
          </p:nvCxnSpPr>
          <p:spPr>
            <a:xfrm>
              <a:off x="1423898" y="2971983"/>
              <a:ext cx="27856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242782" y="2545513"/>
            <a:ext cx="5627124" cy="2384919"/>
          </a:xfrm>
          <a:prstGeom prst="rect">
            <a:avLst/>
          </a:prstGeom>
          <a:noFill/>
          <a:ln w="57150">
            <a:solidFill>
              <a:srgbClr val="F1556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54336" y="2234625"/>
            <a:ext cx="2453328" cy="668998"/>
          </a:xfrm>
          <a:prstGeom prst="rect">
            <a:avLst/>
          </a:prstGeom>
          <a:solidFill>
            <a:srgbClr val="FBE7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97810" y="2366706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디지털 </a:t>
            </a:r>
            <a:r>
              <a:rPr lang="ko-KR" altLang="en-US" dirty="0" err="1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소외지수</a:t>
            </a:r>
            <a:r>
              <a:rPr lang="ko-KR" altLang="en-US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정의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82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</TotalTime>
  <Words>2502</Words>
  <Application>Microsoft Office PowerPoint</Application>
  <PresentationFormat>와이드스크린</PresentationFormat>
  <Paragraphs>537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4" baseType="lpstr">
      <vt:lpstr>08서울남산체 M</vt:lpstr>
      <vt:lpstr>KoPub바탕체 Medium</vt:lpstr>
      <vt:lpstr>Times New Roman</vt:lpstr>
      <vt:lpstr>여기어때 잘난체</vt:lpstr>
      <vt:lpstr>Cambria Math</vt:lpstr>
      <vt:lpstr>KoPub돋움체 Medium</vt:lpstr>
      <vt:lpstr>KoPub바탕체 Light</vt:lpstr>
      <vt:lpstr>맑은 고딕</vt:lpstr>
      <vt:lpstr>카페24 아네모네</vt:lpstr>
      <vt:lpstr>카페24 빛나는별</vt:lpstr>
      <vt:lpstr>카페24 아네모네에어</vt:lpstr>
      <vt:lpstr>Arial</vt:lpstr>
      <vt:lpstr>KoPub돋움체 Light</vt:lpstr>
      <vt:lpstr>Office 테마</vt:lpstr>
      <vt:lpstr>PowerPoint 프레젠테이션</vt:lpstr>
      <vt:lpstr>발표목차</vt:lpstr>
      <vt:lpstr>분석배경, 필요성 </vt:lpstr>
      <vt:lpstr>현재 시행되고 있는 정책</vt:lpstr>
      <vt:lpstr>문제점</vt:lpstr>
      <vt:lpstr>Flow Chart (순서도) </vt:lpstr>
      <vt:lpstr>데이터 수집 및 전처리 - 선행연구조사</vt:lpstr>
      <vt:lpstr>데이터 수집 및 전처리</vt:lpstr>
      <vt:lpstr>데이터 수집 및 전처리</vt:lpstr>
      <vt:lpstr>최우선 행정동 결정</vt:lpstr>
      <vt:lpstr>최우선 행정동 결정</vt:lpstr>
      <vt:lpstr>최우선 행정동 결정 - 클러스터별 결과</vt:lpstr>
      <vt:lpstr>최우선 행정동 결정</vt:lpstr>
      <vt:lpstr>디지털배움터 입지선정</vt:lpstr>
      <vt:lpstr>디지털배움터 입지선정</vt:lpstr>
      <vt:lpstr>각 행정동 별 최적입지</vt:lpstr>
      <vt:lpstr>각 행정동 별 최적입지</vt:lpstr>
      <vt:lpstr>각 행정동 별 최적입지</vt:lpstr>
      <vt:lpstr>활용 방안 및 보안점</vt:lpstr>
      <vt:lpstr>참고문헌, 분석에 활용한 데이터, 분석툴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giedoong5432@gmail.com</dc:creator>
  <cp:lastModifiedBy>giedoong5432@gmail.com</cp:lastModifiedBy>
  <cp:revision>170</cp:revision>
  <dcterms:created xsi:type="dcterms:W3CDTF">2021-10-18T07:04:57Z</dcterms:created>
  <dcterms:modified xsi:type="dcterms:W3CDTF">2021-10-21T05:41:18Z</dcterms:modified>
</cp:coreProperties>
</file>